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Default Extension="mp3" ContentType="audio/m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85" r:id="rId2"/>
    <p:sldId id="257" r:id="rId3"/>
    <p:sldId id="258" r:id="rId4"/>
    <p:sldId id="266" r:id="rId5"/>
    <p:sldId id="273" r:id="rId6"/>
    <p:sldId id="277" r:id="rId7"/>
    <p:sldId id="278" r:id="rId8"/>
    <p:sldId id="265" r:id="rId9"/>
    <p:sldId id="267" r:id="rId10"/>
    <p:sldId id="286" r:id="rId11"/>
    <p:sldId id="287" r:id="rId12"/>
    <p:sldId id="288"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94660"/>
  </p:normalViewPr>
  <p:slideViewPr>
    <p:cSldViewPr snapToGrid="0" showGuides="1">
      <p:cViewPr varScale="1">
        <p:scale>
          <a:sx n="85" d="100"/>
          <a:sy n="85" d="100"/>
        </p:scale>
        <p:origin x="-427" y="-77"/>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pPr/>
              <a:t>2019/11/22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pPr/>
              <a:t>‹#›</a:t>
            </a:fld>
            <a:endParaRPr lang="zh-CN" altLang="en-US"/>
          </a:p>
        </p:txBody>
      </p:sp>
    </p:spTree>
    <p:extLst>
      <p:ext uri="{BB962C8B-B14F-4D97-AF65-F5344CB8AC3E}">
        <p14:creationId xmlns=""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pPr/>
              <a:t>1</a:t>
            </a:fld>
            <a:endParaRPr lang="zh-CN" altLang="en-US"/>
          </a:p>
        </p:txBody>
      </p:sp>
    </p:spTree>
    <p:extLst>
      <p:ext uri="{BB962C8B-B14F-4D97-AF65-F5344CB8AC3E}">
        <p14:creationId xmlns=""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pPr/>
              <a:t>10</a:t>
            </a:fld>
            <a:endParaRPr lang="zh-CN" altLang="en-US"/>
          </a:p>
        </p:txBody>
      </p:sp>
    </p:spTree>
    <p:extLst>
      <p:ext uri="{BB962C8B-B14F-4D97-AF65-F5344CB8AC3E}">
        <p14:creationId xmlns="" xmlns:p14="http://schemas.microsoft.com/office/powerpoint/2010/main" val="3260245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pPr/>
              <a:t>11</a:t>
            </a:fld>
            <a:endParaRPr lang="zh-CN" altLang="en-US"/>
          </a:p>
        </p:txBody>
      </p:sp>
    </p:spTree>
    <p:extLst>
      <p:ext uri="{BB962C8B-B14F-4D97-AF65-F5344CB8AC3E}">
        <p14:creationId xmlns="" xmlns:p14="http://schemas.microsoft.com/office/powerpoint/2010/main" val="3260245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pPr/>
              <a:t>12</a:t>
            </a:fld>
            <a:endParaRPr lang="zh-CN" altLang="en-US"/>
          </a:p>
        </p:txBody>
      </p:sp>
    </p:spTree>
    <p:extLst>
      <p:ext uri="{BB962C8B-B14F-4D97-AF65-F5344CB8AC3E}">
        <p14:creationId xmlns="" xmlns:p14="http://schemas.microsoft.com/office/powerpoint/2010/main" val="326024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pPr/>
              <a:t>2</a:t>
            </a:fld>
            <a:endParaRPr lang="zh-CN" altLang="en-US"/>
          </a:p>
        </p:txBody>
      </p:sp>
    </p:spTree>
    <p:extLst>
      <p:ext uri="{BB962C8B-B14F-4D97-AF65-F5344CB8AC3E}">
        <p14:creationId xmlns="" xmlns:p14="http://schemas.microsoft.com/office/powerpoint/2010/main" val="98941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pPr/>
              <a:t>3</a:t>
            </a:fld>
            <a:endParaRPr lang="zh-CN" altLang="en-US"/>
          </a:p>
        </p:txBody>
      </p:sp>
    </p:spTree>
    <p:extLst>
      <p:ext uri="{BB962C8B-B14F-4D97-AF65-F5344CB8AC3E}">
        <p14:creationId xmlns="" xmlns:p14="http://schemas.microsoft.com/office/powerpoint/2010/main" val="94567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D589DF-9858-42C5-8B2E-539A416D0577}" type="slidenum">
              <a:rPr lang="zh-CN" altLang="en-US" smtClean="0"/>
              <a:pPr/>
              <a:t>4</a:t>
            </a:fld>
            <a:endParaRPr lang="zh-CN" altLang="en-US"/>
          </a:p>
        </p:txBody>
      </p:sp>
    </p:spTree>
    <p:extLst>
      <p:ext uri="{BB962C8B-B14F-4D97-AF65-F5344CB8AC3E}">
        <p14:creationId xmlns="" xmlns:p14="http://schemas.microsoft.com/office/powerpoint/2010/main" val="399921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pPr/>
              <a:t>5</a:t>
            </a:fld>
            <a:endParaRPr lang="zh-CN" altLang="en-US"/>
          </a:p>
        </p:txBody>
      </p:sp>
    </p:spTree>
    <p:extLst>
      <p:ext uri="{BB962C8B-B14F-4D97-AF65-F5344CB8AC3E}">
        <p14:creationId xmlns="" xmlns:p14="http://schemas.microsoft.com/office/powerpoint/2010/main" val="55443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pPr/>
              <a:t>6</a:t>
            </a:fld>
            <a:endParaRPr lang="zh-CN" altLang="en-US"/>
          </a:p>
        </p:txBody>
      </p:sp>
    </p:spTree>
    <p:extLst>
      <p:ext uri="{BB962C8B-B14F-4D97-AF65-F5344CB8AC3E}">
        <p14:creationId xmlns="" xmlns:p14="http://schemas.microsoft.com/office/powerpoint/2010/main" val="262945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pPr/>
              <a:t>7</a:t>
            </a:fld>
            <a:endParaRPr lang="zh-CN" altLang="en-US"/>
          </a:p>
        </p:txBody>
      </p:sp>
    </p:spTree>
    <p:extLst>
      <p:ext uri="{BB962C8B-B14F-4D97-AF65-F5344CB8AC3E}">
        <p14:creationId xmlns="" xmlns:p14="http://schemas.microsoft.com/office/powerpoint/2010/main" val="371813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742B8BD-2DF1-4114-9775-958CEF11CBEF}" type="slidenum">
              <a:rPr lang="zh-CN" altLang="en-US" smtClean="0">
                <a:latin typeface="Calibri" panose="020F0502020204030204" pitchFamily="34" charset="0"/>
              </a:rPr>
              <a:pPr/>
              <a:t>8</a:t>
            </a:fld>
            <a:endParaRPr lang="zh-CN" altLang="en-US">
              <a:latin typeface="Calibri" panose="020F0502020204030204" pitchFamily="34" charset="0"/>
            </a:endParaRPr>
          </a:p>
        </p:txBody>
      </p:sp>
    </p:spTree>
    <p:extLst>
      <p:ext uri="{BB962C8B-B14F-4D97-AF65-F5344CB8AC3E}">
        <p14:creationId xmlns="" xmlns:p14="http://schemas.microsoft.com/office/powerpoint/2010/main" val="207976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pPr/>
              <a:t>9</a:t>
            </a:fld>
            <a:endParaRPr lang="zh-CN" altLang="en-US"/>
          </a:p>
        </p:txBody>
      </p:sp>
    </p:spTree>
    <p:extLst>
      <p:ext uri="{BB962C8B-B14F-4D97-AF65-F5344CB8AC3E}">
        <p14:creationId xmlns="" xmlns:p14="http://schemas.microsoft.com/office/powerpoint/2010/main" val="3260245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15749"/>
          <a:stretch/>
        </p:blipFill>
        <p:spPr>
          <a:xfrm>
            <a:off x="4419600" y="940460"/>
            <a:ext cx="7772400" cy="5917540"/>
          </a:xfrm>
          <a:prstGeom prst="rect">
            <a:avLst/>
          </a:prstGeom>
        </p:spPr>
      </p:pic>
    </p:spTree>
    <p:extLst>
      <p:ext uri="{BB962C8B-B14F-4D97-AF65-F5344CB8AC3E}">
        <p14:creationId xmlns="" xmlns:p14="http://schemas.microsoft.com/office/powerpoint/2010/main" val="291355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 xmlns:p14="http://schemas.microsoft.com/office/powerpoint/2010/main" val="56560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096000" y="757925"/>
            <a:ext cx="6096000" cy="5550800"/>
          </a:xfrm>
          <a:prstGeom prst="rect">
            <a:avLst/>
          </a:prstGeom>
        </p:spPr>
      </p:pic>
    </p:spTree>
    <p:extLst>
      <p:ext uri="{BB962C8B-B14F-4D97-AF65-F5344CB8AC3E}">
        <p14:creationId xmlns="" xmlns:p14="http://schemas.microsoft.com/office/powerpoint/2010/main" val="393834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2581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600201" y="2085976"/>
            <a:ext cx="3971925" cy="2162175"/>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pPr/>
              <a:t>‹#›</a:t>
            </a:fld>
            <a:endParaRPr lang="zh-CN" altLang="en-US"/>
          </a:p>
        </p:txBody>
      </p:sp>
    </p:spTree>
    <p:extLst>
      <p:ext uri="{BB962C8B-B14F-4D97-AF65-F5344CB8AC3E}">
        <p14:creationId xmlns="" xmlns:p14="http://schemas.microsoft.com/office/powerpoint/2010/main" val="399266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62286" y="2555649"/>
            <a:ext cx="2467428" cy="2467428"/>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3166358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352675" y="1908631"/>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629400" y="3727906"/>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2093598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162456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flipH="1">
            <a:off x="0" y="13413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65" r:id="rId5"/>
    <p:sldLayoutId id="2147483667" r:id="rId6"/>
    <p:sldLayoutId id="2147483668" r:id="rId7"/>
    <p:sldLayoutId id="214748367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5.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ock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7.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jpe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 xmlns:a16="http://schemas.microsoft.com/office/drawing/2014/main" id="{CEF99411-4709-4D85-A7C3-945C4791A054}"/>
              </a:ext>
            </a:extLst>
          </p:cNvPr>
          <p:cNvSpPr txBox="1"/>
          <p:nvPr/>
        </p:nvSpPr>
        <p:spPr>
          <a:xfrm>
            <a:off x="429790" y="1776533"/>
            <a:ext cx="5636736" cy="830997"/>
          </a:xfrm>
          <a:prstGeom prst="rect">
            <a:avLst/>
          </a:prstGeom>
          <a:noFill/>
        </p:spPr>
        <p:txBody>
          <a:bodyPr wrap="none" rtlCol="0">
            <a:spAutoFit/>
            <a:scene3d>
              <a:camera prst="orthographicFront"/>
              <a:lightRig rig="threePt" dir="t"/>
            </a:scene3d>
            <a:sp3d contourW="12700"/>
          </a:bodyPr>
          <a:lstStyle/>
          <a:p>
            <a:r>
              <a:rPr lang="en-US" altLang="zh-CN" sz="4800" b="1" dirty="0" smtClean="0">
                <a:solidFill>
                  <a:schemeClr val="tx1">
                    <a:lumMod val="75000"/>
                    <a:lumOff val="25000"/>
                  </a:schemeClr>
                </a:solidFill>
                <a:latin typeface="Calibri" panose="020F0502020204030204" pitchFamily="34" charset="0"/>
                <a:ea typeface="+mj-ea"/>
              </a:rPr>
              <a:t>B24- </a:t>
            </a:r>
            <a:r>
              <a:rPr lang="en-US" altLang="zh-CN" sz="4800" b="1" dirty="0" err="1" smtClean="0">
                <a:solidFill>
                  <a:schemeClr val="tx1">
                    <a:lumMod val="75000"/>
                    <a:lumOff val="25000"/>
                  </a:schemeClr>
                </a:solidFill>
                <a:latin typeface="Calibri" panose="020F0502020204030204" pitchFamily="34" charset="0"/>
                <a:ea typeface="+mj-ea"/>
              </a:rPr>
              <a:t>Lập</a:t>
            </a:r>
            <a:r>
              <a:rPr lang="en-US" altLang="zh-CN" sz="4800" b="1" dirty="0" smtClean="0">
                <a:solidFill>
                  <a:schemeClr val="tx1">
                    <a:lumMod val="75000"/>
                    <a:lumOff val="25000"/>
                  </a:schemeClr>
                </a:solidFill>
                <a:latin typeface="Calibri" panose="020F0502020204030204" pitchFamily="34" charset="0"/>
                <a:ea typeface="+mj-ea"/>
              </a:rPr>
              <a:t> </a:t>
            </a:r>
            <a:r>
              <a:rPr lang="en-US" altLang="zh-CN" sz="4800" b="1" dirty="0" err="1" smtClean="0">
                <a:solidFill>
                  <a:schemeClr val="tx1">
                    <a:lumMod val="75000"/>
                    <a:lumOff val="25000"/>
                  </a:schemeClr>
                </a:solidFill>
                <a:latin typeface="Calibri" panose="020F0502020204030204" pitchFamily="34" charset="0"/>
                <a:ea typeface="+mj-ea"/>
              </a:rPr>
              <a:t>Trình</a:t>
            </a:r>
            <a:r>
              <a:rPr lang="en-US" altLang="zh-CN" sz="4800" b="1" dirty="0" smtClean="0">
                <a:solidFill>
                  <a:schemeClr val="tx1">
                    <a:lumMod val="75000"/>
                    <a:lumOff val="25000"/>
                  </a:schemeClr>
                </a:solidFill>
                <a:latin typeface="Calibri" panose="020F0502020204030204" pitchFamily="34" charset="0"/>
                <a:ea typeface="+mj-ea"/>
              </a:rPr>
              <a:t> </a:t>
            </a:r>
            <a:r>
              <a:rPr lang="en-US" altLang="zh-CN" sz="4800" b="1" dirty="0" smtClean="0">
                <a:solidFill>
                  <a:schemeClr val="tx1">
                    <a:lumMod val="75000"/>
                    <a:lumOff val="25000"/>
                  </a:schemeClr>
                </a:solidFill>
                <a:latin typeface="Calibri" panose="020F0502020204030204" pitchFamily="34" charset="0"/>
                <a:ea typeface="+mj-ea"/>
              </a:rPr>
              <a:t>S</a:t>
            </a:r>
            <a:r>
              <a:rPr lang="en-US" altLang="zh-CN" sz="4800" b="1" dirty="0" smtClean="0">
                <a:solidFill>
                  <a:schemeClr val="tx1">
                    <a:lumMod val="75000"/>
                    <a:lumOff val="25000"/>
                  </a:schemeClr>
                </a:solidFill>
                <a:latin typeface="Calibri" panose="020F0502020204030204" pitchFamily="34" charset="0"/>
                <a:ea typeface="+mj-ea"/>
              </a:rPr>
              <a:t>ocket</a:t>
            </a:r>
            <a:endParaRPr lang="en-US" altLang="zh-CN" sz="4800" b="1" dirty="0">
              <a:solidFill>
                <a:schemeClr val="tx1">
                  <a:lumMod val="75000"/>
                  <a:lumOff val="25000"/>
                </a:schemeClr>
              </a:solidFill>
              <a:latin typeface="Calibri" panose="020F0502020204030204" pitchFamily="34" charset="0"/>
              <a:ea typeface="+mj-ea"/>
            </a:endParaRPr>
          </a:p>
        </p:txBody>
      </p:sp>
      <p:sp>
        <p:nvSpPr>
          <p:cNvPr id="8" name="文本框 7">
            <a:extLst>
              <a:ext uri="{FF2B5EF4-FFF2-40B4-BE49-F238E27FC236}">
                <a16:creationId xmlns="" xmlns:a16="http://schemas.microsoft.com/office/drawing/2014/main" id="{6E23FF32-456A-4F58-AE56-14E0C63DA5D7}"/>
              </a:ext>
            </a:extLst>
          </p:cNvPr>
          <p:cNvSpPr txBox="1"/>
          <p:nvPr/>
        </p:nvSpPr>
        <p:spPr>
          <a:xfrm>
            <a:off x="257452" y="2717931"/>
            <a:ext cx="6477037" cy="1631216"/>
          </a:xfrm>
          <a:prstGeom prst="rect">
            <a:avLst/>
          </a:prstGeom>
          <a:noFill/>
        </p:spPr>
        <p:txBody>
          <a:bodyPr wrap="square" rtlCol="0">
            <a:spAutoFit/>
            <a:scene3d>
              <a:camera prst="orthographicFront"/>
              <a:lightRig rig="threePt" dir="t"/>
            </a:scene3d>
            <a:sp3d contourW="12700"/>
          </a:bodyPr>
          <a:lstStyle/>
          <a:p>
            <a:pPr algn="just"/>
            <a:r>
              <a:rPr lang="en-US" sz="2000" dirty="0" smtClean="0">
                <a:latin typeface="Times New Roman" pitchFamily="18" charset="0"/>
                <a:cs typeface="Times New Roman" pitchFamily="18" charset="0"/>
              </a:rPr>
              <a:t>Đề tài: Tìm hiểu về lập trình Socket: Viết chương trình tạo hai quá trình server và client ở hai máy khác nhau. Client nhận một dãy số từ người sử dụng và gửi cho quá trình server. Server sắp xếp chuỗi này theo thứ tự tăng dần và gửi trả lại client để hiển thị cho người dùng biết.</a:t>
            </a:r>
            <a:endParaRPr lang="en-US" altLang="zh-CN" sz="2000" dirty="0">
              <a:solidFill>
                <a:schemeClr val="bg1">
                  <a:lumMod val="65000"/>
                </a:schemeClr>
              </a:solidFill>
              <a:latin typeface="Calibri" panose="020F0502020204030204" pitchFamily="34" charset="0"/>
              <a:ea typeface="时尚中黑简体" panose="01010104010101010101" pitchFamily="2" charset="-122"/>
            </a:endParaRPr>
          </a:p>
        </p:txBody>
      </p:sp>
      <p:grpSp>
        <p:nvGrpSpPr>
          <p:cNvPr id="9" name="组合 8">
            <a:extLst>
              <a:ext uri="{FF2B5EF4-FFF2-40B4-BE49-F238E27FC236}">
                <a16:creationId xmlns="" xmlns:a16="http://schemas.microsoft.com/office/drawing/2014/main" id="{97D9BB3D-6037-4984-B1C9-6EA6F0733901}"/>
              </a:ext>
            </a:extLst>
          </p:cNvPr>
          <p:cNvGrpSpPr/>
          <p:nvPr/>
        </p:nvGrpSpPr>
        <p:grpSpPr>
          <a:xfrm>
            <a:off x="1005621" y="4711331"/>
            <a:ext cx="416937" cy="416934"/>
            <a:chOff x="891974" y="4415843"/>
            <a:chExt cx="450443" cy="450443"/>
          </a:xfrm>
        </p:grpSpPr>
        <p:sp>
          <p:nvSpPr>
            <p:cNvPr id="10" name="椭圆 9">
              <a:extLst>
                <a:ext uri="{FF2B5EF4-FFF2-40B4-BE49-F238E27FC236}">
                  <a16:creationId xmlns="" xmlns:a16="http://schemas.microsoft.com/office/drawing/2014/main" id="{9C9DB4BA-54F7-4C0E-AE0C-B1C46DE8FD76}"/>
                </a:ext>
              </a:extLst>
            </p:cNvPr>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sp>
          <p:nvSpPr>
            <p:cNvPr id="11" name="椭圆 39">
              <a:extLst>
                <a:ext uri="{FF2B5EF4-FFF2-40B4-BE49-F238E27FC236}">
                  <a16:creationId xmlns=""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12" name="文本框 11">
            <a:extLst>
              <a:ext uri="{FF2B5EF4-FFF2-40B4-BE49-F238E27FC236}">
                <a16:creationId xmlns="" xmlns:a16="http://schemas.microsoft.com/office/drawing/2014/main" id="{C9BD2F7B-3F77-4C00-A03B-0C17F27D1349}"/>
              </a:ext>
            </a:extLst>
          </p:cNvPr>
          <p:cNvSpPr txBox="1"/>
          <p:nvPr/>
        </p:nvSpPr>
        <p:spPr>
          <a:xfrm>
            <a:off x="1511939" y="4743099"/>
            <a:ext cx="2631554" cy="369332"/>
          </a:xfrm>
          <a:prstGeom prst="rect">
            <a:avLst/>
          </a:prstGeom>
          <a:noFill/>
        </p:spPr>
        <p:txBody>
          <a:bodyPr wrap="none" rtlCol="0">
            <a:spAutoFit/>
            <a:scene3d>
              <a:camera prst="orthographicFront"/>
              <a:lightRig rig="threePt" dir="t"/>
            </a:scene3d>
            <a:sp3d contourW="12700"/>
          </a:bodyPr>
          <a:lstStyle/>
          <a:p>
            <a:r>
              <a:rPr lang="en-US" altLang="zh-CN" dirty="0" smtClean="0">
                <a:solidFill>
                  <a:schemeClr val="tx1">
                    <a:lumMod val="50000"/>
                    <a:lumOff val="50000"/>
                  </a:schemeClr>
                </a:solidFill>
                <a:latin typeface="Calibri" panose="020F0502020204030204" pitchFamily="34" charset="0"/>
                <a:ea typeface="+mj-ea"/>
              </a:rPr>
              <a:t>Teacher: Nguyễn Chí Công</a:t>
            </a:r>
            <a:endParaRPr lang="en-US" altLang="zh-CN" dirty="0">
              <a:solidFill>
                <a:schemeClr val="tx1">
                  <a:lumMod val="50000"/>
                  <a:lumOff val="50000"/>
                </a:schemeClr>
              </a:solidFill>
              <a:latin typeface="Calibri" panose="020F0502020204030204" pitchFamily="34" charset="0"/>
              <a:ea typeface="+mj-ea"/>
            </a:endParaRPr>
          </a:p>
        </p:txBody>
      </p:sp>
      <p:sp>
        <p:nvSpPr>
          <p:cNvPr id="17" name="文本框 16">
            <a:extLst>
              <a:ext uri="{FF2B5EF4-FFF2-40B4-BE49-F238E27FC236}">
                <a16:creationId xmlns="" xmlns:a16="http://schemas.microsoft.com/office/drawing/2014/main" id="{CEF99411-4709-4D85-A7C3-945C4791A054}"/>
              </a:ext>
            </a:extLst>
          </p:cNvPr>
          <p:cNvSpPr txBox="1"/>
          <p:nvPr/>
        </p:nvSpPr>
        <p:spPr>
          <a:xfrm>
            <a:off x="1459599" y="909018"/>
            <a:ext cx="3807774" cy="461665"/>
          </a:xfrm>
          <a:prstGeom prst="rect">
            <a:avLst/>
          </a:prstGeom>
          <a:noFill/>
        </p:spPr>
        <p:txBody>
          <a:bodyPr wrap="none" rtlCol="0">
            <a:spAutoFit/>
            <a:scene3d>
              <a:camera prst="orthographicFront"/>
              <a:lightRig rig="threePt" dir="t"/>
            </a:scene3d>
            <a:sp3d contourW="12700"/>
          </a:bodyPr>
          <a:lstStyle/>
          <a:p>
            <a:r>
              <a:rPr lang="en-US" altLang="zh-CN" sz="2400" dirty="0" err="1" smtClean="0">
                <a:solidFill>
                  <a:schemeClr val="accent1"/>
                </a:solidFill>
                <a:latin typeface="Calibri" panose="020F0502020204030204" pitchFamily="34" charset="0"/>
                <a:ea typeface="+mj-ea"/>
              </a:rPr>
              <a:t>Môn</a:t>
            </a:r>
            <a:r>
              <a:rPr lang="en-US" altLang="zh-CN" sz="2400" dirty="0" smtClean="0">
                <a:solidFill>
                  <a:schemeClr val="accent1"/>
                </a:solidFill>
                <a:latin typeface="Calibri" panose="020F0502020204030204" pitchFamily="34" charset="0"/>
                <a:ea typeface="+mj-ea"/>
              </a:rPr>
              <a:t>: </a:t>
            </a:r>
            <a:r>
              <a:rPr lang="en-US" altLang="zh-CN" sz="2400" dirty="0" err="1" smtClean="0">
                <a:solidFill>
                  <a:schemeClr val="accent1"/>
                </a:solidFill>
                <a:latin typeface="Calibri" panose="020F0502020204030204" pitchFamily="34" charset="0"/>
                <a:ea typeface="+mj-ea"/>
              </a:rPr>
              <a:t>Lý</a:t>
            </a:r>
            <a:r>
              <a:rPr lang="en-US" altLang="zh-CN" sz="2400" dirty="0" smtClean="0">
                <a:solidFill>
                  <a:schemeClr val="accent1"/>
                </a:solidFill>
                <a:latin typeface="Calibri" panose="020F0502020204030204" pitchFamily="34" charset="0"/>
                <a:ea typeface="+mj-ea"/>
              </a:rPr>
              <a:t> </a:t>
            </a:r>
            <a:r>
              <a:rPr lang="en-US" altLang="zh-CN" sz="2400" dirty="0" smtClean="0">
                <a:solidFill>
                  <a:schemeClr val="accent1"/>
                </a:solidFill>
                <a:latin typeface="Calibri" panose="020F0502020204030204" pitchFamily="34" charset="0"/>
                <a:ea typeface="+mj-ea"/>
              </a:rPr>
              <a:t>thuyết Hệ điều hành</a:t>
            </a:r>
            <a:endParaRPr lang="zh-CN" altLang="en-US" sz="2400" dirty="0">
              <a:solidFill>
                <a:schemeClr val="accent1"/>
              </a:solidFill>
              <a:latin typeface="Calibri" panose="020F0502020204030204" pitchFamily="34" charset="0"/>
              <a:ea typeface="+mj-ea"/>
            </a:endParaRPr>
          </a:p>
        </p:txBody>
      </p:sp>
      <p:pic>
        <p:nvPicPr>
          <p:cNvPr id="18" name="William Joseph - Radioactive">
            <a:hlinkClick r:id="" action="ppaction://media"/>
            <a:extLst>
              <a:ext uri="{FF2B5EF4-FFF2-40B4-BE49-F238E27FC236}">
                <a16:creationId xmlns="" xmlns:a16="http://schemas.microsoft.com/office/drawing/2014/main" id="{74606A9D-B362-448E-BAAC-A60B438E8DBE}"/>
              </a:ext>
            </a:extLst>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0" y="-733425"/>
            <a:ext cx="609600" cy="609600"/>
          </a:xfrm>
          <a:prstGeom prst="rect">
            <a:avLst/>
          </a:prstGeom>
        </p:spPr>
      </p:pic>
      <p:sp>
        <p:nvSpPr>
          <p:cNvPr id="19" name="文本框 18"/>
          <p:cNvSpPr txBox="1"/>
          <p:nvPr/>
        </p:nvSpPr>
        <p:spPr>
          <a:xfrm>
            <a:off x="690137" y="212347"/>
            <a:ext cx="5132111" cy="646331"/>
          </a:xfrm>
          <a:prstGeom prst="rect">
            <a:avLst/>
          </a:prstGeom>
          <a:noFill/>
        </p:spPr>
        <p:txBody>
          <a:bodyPr wrap="none" rtlCol="0">
            <a:spAutoFit/>
            <a:scene3d>
              <a:camera prst="orthographicFront"/>
              <a:lightRig rig="threePt" dir="t"/>
            </a:scene3d>
            <a:sp3d contourW="12700"/>
          </a:bodyPr>
          <a:lstStyle/>
          <a:p>
            <a:r>
              <a:rPr lang="en-US" altLang="zh-CN" sz="3600" dirty="0" smtClean="0">
                <a:solidFill>
                  <a:srgbClr val="00B050"/>
                </a:solidFill>
                <a:latin typeface="Calibri" panose="020F0502020204030204" pitchFamily="34" charset="0"/>
              </a:rPr>
              <a:t>Học viện Kỹ thuật Quân sự</a:t>
            </a:r>
            <a:endParaRPr lang="en-US" altLang="zh-CN" sz="3600" dirty="0">
              <a:solidFill>
                <a:srgbClr val="00B050"/>
              </a:solidFill>
              <a:latin typeface="Calibri" panose="020F0502020204030204" pitchFamily="34" charset="0"/>
            </a:endParaRPr>
          </a:p>
        </p:txBody>
      </p:sp>
      <p:grpSp>
        <p:nvGrpSpPr>
          <p:cNvPr id="27" name="组合 8">
            <a:extLst>
              <a:ext uri="{FF2B5EF4-FFF2-40B4-BE49-F238E27FC236}">
                <a16:creationId xmlns="" xmlns:a16="http://schemas.microsoft.com/office/drawing/2014/main" id="{97D9BB3D-6037-4984-B1C9-6EA6F0733901}"/>
              </a:ext>
            </a:extLst>
          </p:cNvPr>
          <p:cNvGrpSpPr/>
          <p:nvPr/>
        </p:nvGrpSpPr>
        <p:grpSpPr>
          <a:xfrm>
            <a:off x="989345" y="5263226"/>
            <a:ext cx="416937" cy="416934"/>
            <a:chOff x="891974" y="4415843"/>
            <a:chExt cx="450443" cy="450443"/>
          </a:xfrm>
        </p:grpSpPr>
        <p:sp>
          <p:nvSpPr>
            <p:cNvPr id="28" name="椭圆 9">
              <a:extLst>
                <a:ext uri="{FF2B5EF4-FFF2-40B4-BE49-F238E27FC236}">
                  <a16:creationId xmlns="" xmlns:a16="http://schemas.microsoft.com/office/drawing/2014/main" id="{9C9DB4BA-54F7-4C0E-AE0C-B1C46DE8FD76}"/>
                </a:ext>
              </a:extLst>
            </p:cNvPr>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sp>
          <p:nvSpPr>
            <p:cNvPr id="29" name="椭圆 39">
              <a:extLst>
                <a:ext uri="{FF2B5EF4-FFF2-40B4-BE49-F238E27FC236}">
                  <a16:creationId xmlns=""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30" name="文本框 11">
            <a:extLst>
              <a:ext uri="{FF2B5EF4-FFF2-40B4-BE49-F238E27FC236}">
                <a16:creationId xmlns="" xmlns:a16="http://schemas.microsoft.com/office/drawing/2014/main" id="{C9BD2F7B-3F77-4C00-A03B-0C17F27D1349}"/>
              </a:ext>
            </a:extLst>
          </p:cNvPr>
          <p:cNvSpPr txBox="1"/>
          <p:nvPr/>
        </p:nvSpPr>
        <p:spPr>
          <a:xfrm>
            <a:off x="1495663" y="5294994"/>
            <a:ext cx="2648354" cy="369332"/>
          </a:xfrm>
          <a:prstGeom prst="rect">
            <a:avLst/>
          </a:prstGeom>
          <a:noFill/>
        </p:spPr>
        <p:txBody>
          <a:bodyPr wrap="none" rtlCol="0">
            <a:spAutoFit/>
            <a:scene3d>
              <a:camera prst="orthographicFront"/>
              <a:lightRig rig="threePt" dir="t"/>
            </a:scene3d>
            <a:sp3d contourW="12700"/>
          </a:bodyPr>
          <a:lstStyle/>
          <a:p>
            <a:r>
              <a:rPr lang="en-US" altLang="zh-CN" dirty="0" smtClean="0">
                <a:solidFill>
                  <a:schemeClr val="tx1">
                    <a:lumMod val="50000"/>
                    <a:lumOff val="50000"/>
                  </a:schemeClr>
                </a:solidFill>
                <a:latin typeface="Calibri" panose="020F0502020204030204" pitchFamily="34" charset="0"/>
                <a:ea typeface="+mj-ea"/>
              </a:rPr>
              <a:t>Student 1: </a:t>
            </a:r>
            <a:r>
              <a:rPr lang="en-US" altLang="zh-CN" dirty="0" smtClean="0">
                <a:solidFill>
                  <a:schemeClr val="tx1">
                    <a:lumMod val="50000"/>
                    <a:lumOff val="50000"/>
                  </a:schemeClr>
                </a:solidFill>
                <a:latin typeface="Calibri" panose="020F0502020204030204" pitchFamily="34" charset="0"/>
                <a:ea typeface="+mj-ea"/>
              </a:rPr>
              <a:t>Hoàng Văn Việt</a:t>
            </a:r>
            <a:endParaRPr lang="en-US" altLang="zh-CN" dirty="0">
              <a:solidFill>
                <a:schemeClr val="tx1">
                  <a:lumMod val="50000"/>
                  <a:lumOff val="50000"/>
                </a:schemeClr>
              </a:solidFill>
              <a:latin typeface="Calibri" panose="020F0502020204030204" pitchFamily="34" charset="0"/>
              <a:ea typeface="+mj-ea"/>
            </a:endParaRPr>
          </a:p>
        </p:txBody>
      </p:sp>
      <p:grpSp>
        <p:nvGrpSpPr>
          <p:cNvPr id="31" name="组合 8">
            <a:extLst>
              <a:ext uri="{FF2B5EF4-FFF2-40B4-BE49-F238E27FC236}">
                <a16:creationId xmlns="" xmlns:a16="http://schemas.microsoft.com/office/drawing/2014/main" id="{97D9BB3D-6037-4984-B1C9-6EA6F0733901}"/>
              </a:ext>
            </a:extLst>
          </p:cNvPr>
          <p:cNvGrpSpPr/>
          <p:nvPr/>
        </p:nvGrpSpPr>
        <p:grpSpPr>
          <a:xfrm>
            <a:off x="989345" y="5840274"/>
            <a:ext cx="416937" cy="416934"/>
            <a:chOff x="891974" y="4415843"/>
            <a:chExt cx="450443" cy="450443"/>
          </a:xfrm>
        </p:grpSpPr>
        <p:sp>
          <p:nvSpPr>
            <p:cNvPr id="32" name="椭圆 9">
              <a:extLst>
                <a:ext uri="{FF2B5EF4-FFF2-40B4-BE49-F238E27FC236}">
                  <a16:creationId xmlns="" xmlns:a16="http://schemas.microsoft.com/office/drawing/2014/main" id="{9C9DB4BA-54F7-4C0E-AE0C-B1C46DE8FD76}"/>
                </a:ext>
              </a:extLst>
            </p:cNvPr>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sp>
          <p:nvSpPr>
            <p:cNvPr id="33" name="椭圆 39">
              <a:extLst>
                <a:ext uri="{FF2B5EF4-FFF2-40B4-BE49-F238E27FC236}">
                  <a16:creationId xmlns=""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34" name="文本框 11">
            <a:extLst>
              <a:ext uri="{FF2B5EF4-FFF2-40B4-BE49-F238E27FC236}">
                <a16:creationId xmlns="" xmlns:a16="http://schemas.microsoft.com/office/drawing/2014/main" id="{C9BD2F7B-3F77-4C00-A03B-0C17F27D1349}"/>
              </a:ext>
            </a:extLst>
          </p:cNvPr>
          <p:cNvSpPr txBox="1"/>
          <p:nvPr/>
        </p:nvSpPr>
        <p:spPr>
          <a:xfrm>
            <a:off x="1495663" y="5872042"/>
            <a:ext cx="2826030" cy="369332"/>
          </a:xfrm>
          <a:prstGeom prst="rect">
            <a:avLst/>
          </a:prstGeom>
          <a:noFill/>
        </p:spPr>
        <p:txBody>
          <a:bodyPr wrap="none" rtlCol="0">
            <a:spAutoFit/>
            <a:scene3d>
              <a:camera prst="orthographicFront"/>
              <a:lightRig rig="threePt" dir="t"/>
            </a:scene3d>
            <a:sp3d contourW="12700"/>
          </a:bodyPr>
          <a:lstStyle/>
          <a:p>
            <a:r>
              <a:rPr lang="en-US" altLang="zh-CN" dirty="0" smtClean="0">
                <a:solidFill>
                  <a:schemeClr val="tx1">
                    <a:lumMod val="50000"/>
                    <a:lumOff val="50000"/>
                  </a:schemeClr>
                </a:solidFill>
                <a:latin typeface="Calibri" panose="020F0502020204030204" pitchFamily="34" charset="0"/>
                <a:ea typeface="+mj-ea"/>
              </a:rPr>
              <a:t>Student 2: </a:t>
            </a:r>
            <a:r>
              <a:rPr lang="en-US" altLang="zh-CN" dirty="0" smtClean="0">
                <a:solidFill>
                  <a:schemeClr val="tx1">
                    <a:lumMod val="50000"/>
                    <a:lumOff val="50000"/>
                  </a:schemeClr>
                </a:solidFill>
                <a:latin typeface="Calibri" panose="020F0502020204030204" pitchFamily="34" charset="0"/>
                <a:ea typeface="+mj-ea"/>
              </a:rPr>
              <a:t>Phan Thanh Tùng</a:t>
            </a:r>
            <a:endParaRPr lang="en-US" altLang="zh-CN" dirty="0">
              <a:solidFill>
                <a:schemeClr val="tx1">
                  <a:lumMod val="50000"/>
                  <a:lumOff val="50000"/>
                </a:schemeClr>
              </a:solidFill>
              <a:latin typeface="Calibri" panose="020F0502020204030204" pitchFamily="34" charset="0"/>
              <a:ea typeface="+mj-ea"/>
            </a:endParaRPr>
          </a:p>
        </p:txBody>
      </p:sp>
    </p:spTree>
    <p:extLst>
      <p:ext uri="{BB962C8B-B14F-4D97-AF65-F5344CB8AC3E}">
        <p14:creationId xmlns="" xmlns:p14="http://schemas.microsoft.com/office/powerpoint/2010/main" val="3671363652"/>
      </p:ext>
    </p:extLst>
  </p:cSld>
  <p:clrMapOvr>
    <a:masterClrMapping/>
  </p:clrMapOvr>
  <mc:AlternateContent xmlns:mc="http://schemas.openxmlformats.org/markup-compatibility/2006">
    <mc:Choice xmlns=""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ppt_x</p:attrName>
                                        </p:attrNameLst>
                                      </p:cBhvr>
                                      <p:tavLst>
                                        <p:tav tm="0">
                                          <p:val>
                                            <p:strVal val="#ppt_x-#ppt_w*1.125000"/>
                                          </p:val>
                                        </p:tav>
                                        <p:tav tm="100000">
                                          <p:val>
                                            <p:strVal val="#ppt_x"/>
                                          </p:val>
                                        </p:tav>
                                      </p:tavLst>
                                    </p:anim>
                                    <p:animEffect transition="in" filter="wipe(right)">
                                      <p:cBhvr>
                                        <p:cTn id="15" dur="500"/>
                                        <p:tgtEl>
                                          <p:spTgt spid="7"/>
                                        </p:tgtEl>
                                      </p:cBhvr>
                                    </p:animEffect>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500"/>
                            </p:stCondLst>
                            <p:childTnLst>
                              <p:par>
                                <p:cTn id="32" presetID="1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56" repeatCount="indefinite" fill="hold" display="0">
                  <p:stCondLst>
                    <p:cond delay="indefinite"/>
                  </p:stCondLst>
                  <p:endCondLst>
                    <p:cond evt="onStopAudio" delay="0">
                      <p:tgtEl>
                        <p:sldTgt/>
                      </p:tgtEl>
                    </p:cond>
                  </p:endCondLst>
                </p:cTn>
                <p:tgtEl>
                  <p:spTgt spid="18"/>
                </p:tgtEl>
              </p:cMediaNode>
            </p:video>
          </p:childTnLst>
        </p:cTn>
      </p:par>
    </p:tnLst>
    <p:bldLst>
      <p:bldP spid="7" grpId="0"/>
      <p:bldP spid="8" grpId="0"/>
      <p:bldP spid="12" grpId="0"/>
      <p:bldP spid="17" grpId="0"/>
      <p:bldP spid="19" grpId="0"/>
      <p:bldP spid="30"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p:nvPr/>
        </p:nvGrpSpPr>
        <p:grpSpPr>
          <a:xfrm>
            <a:off x="1713870" y="0"/>
            <a:ext cx="5061857" cy="884593"/>
            <a:chOff x="6096000" y="2061026"/>
            <a:chExt cx="5061857" cy="884593"/>
          </a:xfrm>
        </p:grpSpPr>
        <p:sp>
          <p:nvSpPr>
            <p:cNvPr id="29" name="文本框 28"/>
            <p:cNvSpPr txBox="1"/>
            <p:nvPr/>
          </p:nvSpPr>
          <p:spPr>
            <a:xfrm>
              <a:off x="6096000" y="2061026"/>
              <a:ext cx="1669047" cy="646331"/>
            </a:xfrm>
            <a:prstGeom prst="rect">
              <a:avLst/>
            </a:prstGeom>
            <a:noFill/>
          </p:spPr>
          <p:txBody>
            <a:bodyPr wrap="none" rtlCol="0">
              <a:spAutoFit/>
              <a:scene3d>
                <a:camera prst="orthographicFront"/>
                <a:lightRig rig="threePt" dir="t"/>
              </a:scene3d>
              <a:sp3d contourW="12700"/>
            </a:bodyPr>
            <a:lstStyle/>
            <a:p>
              <a:r>
                <a:rPr lang="en-US" altLang="zh-CN" sz="3600" b="1" dirty="0" smtClean="0">
                  <a:solidFill>
                    <a:schemeClr val="accent2"/>
                  </a:solidFill>
                  <a:latin typeface="Calibri" panose="020F0502020204030204" pitchFamily="34" charset="0"/>
                </a:rPr>
                <a:t>Phụ Lục</a:t>
              </a:r>
              <a:endParaRPr lang="zh-CN" altLang="en-US" sz="3600" b="1" dirty="0">
                <a:solidFill>
                  <a:schemeClr val="accent2"/>
                </a:solidFill>
                <a:latin typeface="Calibri" panose="020F0502020204030204" pitchFamily="34" charset="0"/>
              </a:endParaRPr>
            </a:p>
          </p:txBody>
        </p:sp>
        <p:sp>
          <p:nvSpPr>
            <p:cNvPr id="30" name="文本框 29"/>
            <p:cNvSpPr txBox="1"/>
            <p:nvPr/>
          </p:nvSpPr>
          <p:spPr>
            <a:xfrm>
              <a:off x="6096000" y="2607065"/>
              <a:ext cx="5061857"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65000"/>
                    </a:schemeClr>
                  </a:solidFill>
                  <a:latin typeface="Calibri" panose="020F0502020204030204" pitchFamily="34" charset="0"/>
                </a:rPr>
                <a:t>Source code : SERVER</a:t>
              </a:r>
              <a:endParaRPr lang="en-US" altLang="zh-CN" sz="1600" dirty="0">
                <a:solidFill>
                  <a:schemeClr val="bg1">
                    <a:lumMod val="65000"/>
                  </a:schemeClr>
                </a:solidFill>
                <a:latin typeface="Calibri" panose="020F0502020204030204" pitchFamily="34" charset="0"/>
              </a:endParaRPr>
            </a:p>
          </p:txBody>
        </p:sp>
      </p:grpSp>
      <p:pic>
        <p:nvPicPr>
          <p:cNvPr id="7" name="Picture 6" descr="ProcessS.png"/>
          <p:cNvPicPr>
            <a:picLocks noChangeAspect="1"/>
          </p:cNvPicPr>
          <p:nvPr/>
        </p:nvPicPr>
        <p:blipFill>
          <a:blip r:embed="rId3" cstate="print"/>
          <a:stretch>
            <a:fillRect/>
          </a:stretch>
        </p:blipFill>
        <p:spPr>
          <a:xfrm>
            <a:off x="649548" y="1189607"/>
            <a:ext cx="4659297" cy="4607511"/>
          </a:xfrm>
          <a:prstGeom prst="rect">
            <a:avLst/>
          </a:prstGeom>
        </p:spPr>
      </p:pic>
      <p:pic>
        <p:nvPicPr>
          <p:cNvPr id="8" name="Picture 7" descr="ReceiveS.png"/>
          <p:cNvPicPr>
            <a:picLocks noChangeAspect="1"/>
          </p:cNvPicPr>
          <p:nvPr/>
        </p:nvPicPr>
        <p:blipFill>
          <a:blip r:embed="rId4" cstate="print"/>
          <a:stretch>
            <a:fillRect/>
          </a:stretch>
        </p:blipFill>
        <p:spPr>
          <a:xfrm>
            <a:off x="6417816" y="1614255"/>
            <a:ext cx="4173244" cy="2596383"/>
          </a:xfrm>
          <a:prstGeom prst="rect">
            <a:avLst/>
          </a:prstGeom>
        </p:spPr>
      </p:pic>
    </p:spTree>
    <p:extLst>
      <p:ext uri="{BB962C8B-B14F-4D97-AF65-F5344CB8AC3E}">
        <p14:creationId xmlns="" xmlns:p14="http://schemas.microsoft.com/office/powerpoint/2010/main" val="3797256269"/>
      </p:ext>
    </p:extLst>
  </p:cSld>
  <p:clrMapOvr>
    <a:masterClrMapping/>
  </p:clrMapOvr>
  <p:transition spd="slow" advTm="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p:nvPr/>
        </p:nvGrpSpPr>
        <p:grpSpPr>
          <a:xfrm>
            <a:off x="1713870" y="0"/>
            <a:ext cx="5061857" cy="884593"/>
            <a:chOff x="6096000" y="2061026"/>
            <a:chExt cx="5061857" cy="884593"/>
          </a:xfrm>
        </p:grpSpPr>
        <p:sp>
          <p:nvSpPr>
            <p:cNvPr id="29" name="文本框 28"/>
            <p:cNvSpPr txBox="1"/>
            <p:nvPr/>
          </p:nvSpPr>
          <p:spPr>
            <a:xfrm>
              <a:off x="6096000" y="2061026"/>
              <a:ext cx="1669047" cy="646331"/>
            </a:xfrm>
            <a:prstGeom prst="rect">
              <a:avLst/>
            </a:prstGeom>
            <a:noFill/>
          </p:spPr>
          <p:txBody>
            <a:bodyPr wrap="none" rtlCol="0">
              <a:spAutoFit/>
              <a:scene3d>
                <a:camera prst="orthographicFront"/>
                <a:lightRig rig="threePt" dir="t"/>
              </a:scene3d>
              <a:sp3d contourW="12700"/>
            </a:bodyPr>
            <a:lstStyle/>
            <a:p>
              <a:r>
                <a:rPr lang="en-US" altLang="zh-CN" sz="3600" b="1" dirty="0" smtClean="0">
                  <a:solidFill>
                    <a:schemeClr val="accent2"/>
                  </a:solidFill>
                  <a:latin typeface="Calibri" panose="020F0502020204030204" pitchFamily="34" charset="0"/>
                </a:rPr>
                <a:t>Phụ Lục</a:t>
              </a:r>
              <a:endParaRPr lang="zh-CN" altLang="en-US" sz="3600" b="1" dirty="0">
                <a:solidFill>
                  <a:schemeClr val="accent2"/>
                </a:solidFill>
                <a:latin typeface="Calibri" panose="020F0502020204030204" pitchFamily="34" charset="0"/>
              </a:endParaRPr>
            </a:p>
          </p:txBody>
        </p:sp>
        <p:sp>
          <p:nvSpPr>
            <p:cNvPr id="30" name="文本框 29"/>
            <p:cNvSpPr txBox="1"/>
            <p:nvPr/>
          </p:nvSpPr>
          <p:spPr>
            <a:xfrm>
              <a:off x="6096000" y="2607065"/>
              <a:ext cx="5061857"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65000"/>
                    </a:schemeClr>
                  </a:solidFill>
                  <a:latin typeface="Calibri" panose="020F0502020204030204" pitchFamily="34" charset="0"/>
                </a:rPr>
                <a:t>Source code : CLIENT</a:t>
              </a:r>
              <a:endParaRPr lang="en-US" altLang="zh-CN" sz="1600" dirty="0">
                <a:solidFill>
                  <a:schemeClr val="bg1">
                    <a:lumMod val="65000"/>
                  </a:schemeClr>
                </a:solidFill>
                <a:latin typeface="Calibri" panose="020F0502020204030204" pitchFamily="34" charset="0"/>
              </a:endParaRPr>
            </a:p>
          </p:txBody>
        </p:sp>
      </p:grpSp>
      <p:pic>
        <p:nvPicPr>
          <p:cNvPr id="9" name="Content Placeholder 4" descr="ConnectS.png"/>
          <p:cNvPicPr>
            <a:picLocks noChangeAspect="1"/>
          </p:cNvPicPr>
          <p:nvPr/>
        </p:nvPicPr>
        <p:blipFill>
          <a:blip r:embed="rId3" cstate="print"/>
          <a:stretch>
            <a:fillRect/>
          </a:stretch>
        </p:blipFill>
        <p:spPr>
          <a:xfrm>
            <a:off x="488271" y="1507724"/>
            <a:ext cx="5808216" cy="3872144"/>
          </a:xfrm>
          <a:prstGeom prst="rect">
            <a:avLst/>
          </a:prstGeom>
        </p:spPr>
      </p:pic>
      <p:pic>
        <p:nvPicPr>
          <p:cNvPr id="10" name="Picture 9" descr="Sort-ProcessS.png"/>
          <p:cNvPicPr>
            <a:picLocks noChangeAspect="1"/>
          </p:cNvPicPr>
          <p:nvPr/>
        </p:nvPicPr>
        <p:blipFill>
          <a:blip r:embed="rId4" cstate="print"/>
          <a:stretch>
            <a:fillRect/>
          </a:stretch>
        </p:blipFill>
        <p:spPr>
          <a:xfrm>
            <a:off x="6631619" y="1009837"/>
            <a:ext cx="4900474" cy="2084039"/>
          </a:xfrm>
          <a:prstGeom prst="rect">
            <a:avLst/>
          </a:prstGeom>
        </p:spPr>
      </p:pic>
      <p:pic>
        <p:nvPicPr>
          <p:cNvPr id="11" name="Picture 10" descr="ReceiveC.png"/>
          <p:cNvPicPr>
            <a:picLocks noChangeAspect="1"/>
          </p:cNvPicPr>
          <p:nvPr/>
        </p:nvPicPr>
        <p:blipFill>
          <a:blip r:embed="rId5" cstate="print"/>
          <a:stretch>
            <a:fillRect/>
          </a:stretch>
        </p:blipFill>
        <p:spPr>
          <a:xfrm>
            <a:off x="6631618" y="3116795"/>
            <a:ext cx="5175682" cy="3757821"/>
          </a:xfrm>
          <a:prstGeom prst="rect">
            <a:avLst/>
          </a:prstGeom>
        </p:spPr>
      </p:pic>
    </p:spTree>
    <p:extLst>
      <p:ext uri="{BB962C8B-B14F-4D97-AF65-F5344CB8AC3E}">
        <p14:creationId xmlns="" xmlns:p14="http://schemas.microsoft.com/office/powerpoint/2010/main" val="3797256269"/>
      </p:ext>
    </p:extLst>
  </p:cSld>
  <p:clrMapOvr>
    <a:masterClrMapping/>
  </p:clrMapOvr>
  <p:transition spd="slow"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p:nvPr/>
        </p:nvGrpSpPr>
        <p:grpSpPr>
          <a:xfrm>
            <a:off x="1713870" y="0"/>
            <a:ext cx="5061857" cy="884593"/>
            <a:chOff x="6096000" y="2061026"/>
            <a:chExt cx="5061857" cy="884593"/>
          </a:xfrm>
        </p:grpSpPr>
        <p:sp>
          <p:nvSpPr>
            <p:cNvPr id="29" name="文本框 28"/>
            <p:cNvSpPr txBox="1"/>
            <p:nvPr/>
          </p:nvSpPr>
          <p:spPr>
            <a:xfrm>
              <a:off x="6096000" y="2061026"/>
              <a:ext cx="1669047" cy="646331"/>
            </a:xfrm>
            <a:prstGeom prst="rect">
              <a:avLst/>
            </a:prstGeom>
            <a:noFill/>
          </p:spPr>
          <p:txBody>
            <a:bodyPr wrap="none" rtlCol="0">
              <a:spAutoFit/>
              <a:scene3d>
                <a:camera prst="orthographicFront"/>
                <a:lightRig rig="threePt" dir="t"/>
              </a:scene3d>
              <a:sp3d contourW="12700"/>
            </a:bodyPr>
            <a:lstStyle/>
            <a:p>
              <a:r>
                <a:rPr lang="en-US" altLang="zh-CN" sz="3600" b="1" dirty="0" smtClean="0">
                  <a:solidFill>
                    <a:schemeClr val="accent2"/>
                  </a:solidFill>
                  <a:latin typeface="Calibri" panose="020F0502020204030204" pitchFamily="34" charset="0"/>
                </a:rPr>
                <a:t>Phụ Lục</a:t>
              </a:r>
              <a:endParaRPr lang="zh-CN" altLang="en-US" sz="3600" b="1" dirty="0">
                <a:solidFill>
                  <a:schemeClr val="accent2"/>
                </a:solidFill>
                <a:latin typeface="Calibri" panose="020F0502020204030204" pitchFamily="34" charset="0"/>
              </a:endParaRPr>
            </a:p>
          </p:txBody>
        </p:sp>
        <p:sp>
          <p:nvSpPr>
            <p:cNvPr id="30" name="文本框 29"/>
            <p:cNvSpPr txBox="1"/>
            <p:nvPr/>
          </p:nvSpPr>
          <p:spPr>
            <a:xfrm>
              <a:off x="6096000" y="2607065"/>
              <a:ext cx="5061857"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65000"/>
                    </a:schemeClr>
                  </a:solidFill>
                  <a:latin typeface="Calibri" panose="020F0502020204030204" pitchFamily="34" charset="0"/>
                </a:rPr>
                <a:t>Source code : CLIENT và SERVER đều có</a:t>
              </a:r>
              <a:endParaRPr lang="en-US" altLang="zh-CN" sz="1600" dirty="0">
                <a:solidFill>
                  <a:schemeClr val="bg1">
                    <a:lumMod val="65000"/>
                  </a:schemeClr>
                </a:solidFill>
                <a:latin typeface="Calibri" panose="020F0502020204030204" pitchFamily="34" charset="0"/>
              </a:endParaRPr>
            </a:p>
          </p:txBody>
        </p:sp>
      </p:grpSp>
      <p:pic>
        <p:nvPicPr>
          <p:cNvPr id="8" name="Picture 7" descr="Chuyển.png"/>
          <p:cNvPicPr>
            <a:picLocks noChangeAspect="1"/>
          </p:cNvPicPr>
          <p:nvPr/>
        </p:nvPicPr>
        <p:blipFill>
          <a:blip r:embed="rId3" cstate="print"/>
          <a:stretch>
            <a:fillRect/>
          </a:stretch>
        </p:blipFill>
        <p:spPr>
          <a:xfrm>
            <a:off x="2385134" y="1219200"/>
            <a:ext cx="7217791" cy="4825226"/>
          </a:xfrm>
          <a:prstGeom prst="rect">
            <a:avLst/>
          </a:prstGeom>
        </p:spPr>
      </p:pic>
    </p:spTree>
    <p:extLst>
      <p:ext uri="{BB962C8B-B14F-4D97-AF65-F5344CB8AC3E}">
        <p14:creationId xmlns="" xmlns:p14="http://schemas.microsoft.com/office/powerpoint/2010/main" val="3797256269"/>
      </p:ext>
    </p:extLst>
  </p:cSld>
  <p:clrMapOvr>
    <a:masterClrMapping/>
  </p:clrMapOvr>
  <p:transition spd="slow" advTm="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1289" y="1588130"/>
            <a:ext cx="219002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chemeClr val="accent1"/>
                </a:solidFill>
                <a:latin typeface="Calibri" panose="020F0502020204030204" pitchFamily="34" charset="0"/>
                <a:ea typeface="+mj-ea"/>
                <a:cs typeface="经典综艺体简" panose="02010609000101010101" pitchFamily="49" charset="-122"/>
              </a:rPr>
              <a:t>Mục lục</a:t>
            </a:r>
            <a:endParaRPr lang="en-US" altLang="zh-CN" sz="4800" b="1" dirty="0">
              <a:solidFill>
                <a:schemeClr val="accent1"/>
              </a:solidFill>
              <a:latin typeface="Calibri" panose="020F0502020204030204" pitchFamily="34" charset="0"/>
              <a:ea typeface="+mj-ea"/>
              <a:cs typeface="经典综艺体简" panose="02010609000101010101" pitchFamily="49" charset="-122"/>
            </a:endParaRPr>
          </a:p>
        </p:txBody>
      </p:sp>
      <p:sp>
        <p:nvSpPr>
          <p:cNvPr id="5" name="文本框 4"/>
          <p:cNvSpPr txBox="1"/>
          <p:nvPr/>
        </p:nvSpPr>
        <p:spPr>
          <a:xfrm>
            <a:off x="5580361" y="210314"/>
            <a:ext cx="2426242"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Đặt vấn đề</a:t>
            </a:r>
            <a:endParaRPr lang="en-US" altLang="zh-CN" sz="4000" dirty="0">
              <a:solidFill>
                <a:schemeClr val="accent2"/>
              </a:solidFill>
              <a:latin typeface="Calibri" panose="020F0502020204030204" pitchFamily="34" charset="0"/>
            </a:endParaRPr>
          </a:p>
        </p:txBody>
      </p:sp>
      <p:sp>
        <p:nvSpPr>
          <p:cNvPr id="8" name="文本框 7"/>
          <p:cNvSpPr txBox="1"/>
          <p:nvPr/>
        </p:nvSpPr>
        <p:spPr>
          <a:xfrm>
            <a:off x="5580361" y="1236661"/>
            <a:ext cx="4388894"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Phân công công việc</a:t>
            </a:r>
            <a:endParaRPr lang="en-US" altLang="zh-CN" sz="4000" dirty="0">
              <a:solidFill>
                <a:schemeClr val="accent2"/>
              </a:solidFill>
              <a:latin typeface="Calibri" panose="020F0502020204030204" pitchFamily="34" charset="0"/>
            </a:endParaRPr>
          </a:p>
        </p:txBody>
      </p:sp>
      <p:sp>
        <p:nvSpPr>
          <p:cNvPr id="11" name="文本框 10"/>
          <p:cNvSpPr txBox="1"/>
          <p:nvPr/>
        </p:nvSpPr>
        <p:spPr>
          <a:xfrm>
            <a:off x="5580361" y="2263008"/>
            <a:ext cx="3307893"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Cơ sở lý thuyết</a:t>
            </a:r>
            <a:endParaRPr lang="en-US" altLang="zh-CN" sz="4000" dirty="0">
              <a:solidFill>
                <a:schemeClr val="accent2"/>
              </a:solidFill>
              <a:latin typeface="Calibri" panose="020F0502020204030204" pitchFamily="34" charset="0"/>
            </a:endParaRPr>
          </a:p>
        </p:txBody>
      </p:sp>
      <p:sp>
        <p:nvSpPr>
          <p:cNvPr id="14" name="文本框 13"/>
          <p:cNvSpPr txBox="1"/>
          <p:nvPr/>
        </p:nvSpPr>
        <p:spPr>
          <a:xfrm>
            <a:off x="5580361" y="3253844"/>
            <a:ext cx="3432927"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Sơ đồ công việc</a:t>
            </a:r>
            <a:endParaRPr lang="zh-CN" altLang="en-US" sz="4000" dirty="0">
              <a:solidFill>
                <a:schemeClr val="accent2"/>
              </a:solidFill>
              <a:latin typeface="Calibri" panose="020F0502020204030204" pitchFamily="34" charset="0"/>
            </a:endParaRPr>
          </a:p>
        </p:txBody>
      </p:sp>
      <p:sp>
        <p:nvSpPr>
          <p:cNvPr id="16" name="文本框 15"/>
          <p:cNvSpPr txBox="1"/>
          <p:nvPr/>
        </p:nvSpPr>
        <p:spPr>
          <a:xfrm>
            <a:off x="4644356" y="214139"/>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01.</a:t>
            </a:r>
          </a:p>
        </p:txBody>
      </p:sp>
      <p:sp>
        <p:nvSpPr>
          <p:cNvPr id="17" name="文本框 16"/>
          <p:cNvSpPr txBox="1"/>
          <p:nvPr/>
        </p:nvSpPr>
        <p:spPr>
          <a:xfrm>
            <a:off x="4644356" y="1228071"/>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02.</a:t>
            </a:r>
          </a:p>
        </p:txBody>
      </p:sp>
      <p:sp>
        <p:nvSpPr>
          <p:cNvPr id="18" name="文本框 17"/>
          <p:cNvSpPr txBox="1"/>
          <p:nvPr/>
        </p:nvSpPr>
        <p:spPr>
          <a:xfrm>
            <a:off x="4644356" y="2242003"/>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03.</a:t>
            </a:r>
          </a:p>
        </p:txBody>
      </p:sp>
      <p:sp>
        <p:nvSpPr>
          <p:cNvPr id="19" name="文本框 18"/>
          <p:cNvSpPr txBox="1"/>
          <p:nvPr/>
        </p:nvSpPr>
        <p:spPr>
          <a:xfrm>
            <a:off x="4644356" y="3255934"/>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04.</a:t>
            </a:r>
          </a:p>
        </p:txBody>
      </p:sp>
      <p:sp>
        <p:nvSpPr>
          <p:cNvPr id="20" name="文本框 13"/>
          <p:cNvSpPr txBox="1"/>
          <p:nvPr/>
        </p:nvSpPr>
        <p:spPr>
          <a:xfrm>
            <a:off x="5572962" y="4160847"/>
            <a:ext cx="5078698"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Phát triển chương trình</a:t>
            </a:r>
            <a:endParaRPr lang="zh-CN" altLang="en-US" sz="4000" dirty="0">
              <a:solidFill>
                <a:schemeClr val="accent2"/>
              </a:solidFill>
              <a:latin typeface="Calibri" panose="020F0502020204030204" pitchFamily="34" charset="0"/>
            </a:endParaRPr>
          </a:p>
        </p:txBody>
      </p:sp>
      <p:sp>
        <p:nvSpPr>
          <p:cNvPr id="21" name="文本框 18"/>
          <p:cNvSpPr txBox="1"/>
          <p:nvPr/>
        </p:nvSpPr>
        <p:spPr>
          <a:xfrm>
            <a:off x="4681347" y="4154059"/>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smtClean="0">
                <a:solidFill>
                  <a:schemeClr val="accent1"/>
                </a:solidFill>
                <a:latin typeface="Calibri" panose="020F0502020204030204" pitchFamily="34" charset="0"/>
              </a:rPr>
              <a:t>05.</a:t>
            </a:r>
            <a:endParaRPr lang="en-US" altLang="zh-CN" sz="4000" b="1" i="1" dirty="0">
              <a:solidFill>
                <a:schemeClr val="accent1"/>
              </a:solidFill>
              <a:latin typeface="Calibri" panose="020F0502020204030204" pitchFamily="34" charset="0"/>
            </a:endParaRPr>
          </a:p>
        </p:txBody>
      </p:sp>
      <p:sp>
        <p:nvSpPr>
          <p:cNvPr id="22" name="文本框 13"/>
          <p:cNvSpPr txBox="1"/>
          <p:nvPr/>
        </p:nvSpPr>
        <p:spPr>
          <a:xfrm>
            <a:off x="5565563" y="5058972"/>
            <a:ext cx="4682692"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Giao diện người dùng</a:t>
            </a:r>
            <a:endParaRPr lang="zh-CN" altLang="en-US" sz="4000" dirty="0">
              <a:solidFill>
                <a:schemeClr val="accent2"/>
              </a:solidFill>
              <a:latin typeface="Calibri" panose="020F0502020204030204" pitchFamily="34" charset="0"/>
            </a:endParaRPr>
          </a:p>
        </p:txBody>
      </p:sp>
      <p:sp>
        <p:nvSpPr>
          <p:cNvPr id="23" name="文本框 18"/>
          <p:cNvSpPr txBox="1"/>
          <p:nvPr/>
        </p:nvSpPr>
        <p:spPr>
          <a:xfrm>
            <a:off x="4673948" y="5052184"/>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smtClean="0">
                <a:solidFill>
                  <a:schemeClr val="accent1"/>
                </a:solidFill>
                <a:latin typeface="Calibri" panose="020F0502020204030204" pitchFamily="34" charset="0"/>
              </a:rPr>
              <a:t>06.</a:t>
            </a:r>
            <a:endParaRPr lang="en-US" altLang="zh-CN" sz="4000" b="1" i="1" dirty="0">
              <a:solidFill>
                <a:schemeClr val="accent1"/>
              </a:solidFill>
              <a:latin typeface="Calibri" panose="020F0502020204030204" pitchFamily="34" charset="0"/>
            </a:endParaRPr>
          </a:p>
        </p:txBody>
      </p:sp>
      <p:sp>
        <p:nvSpPr>
          <p:cNvPr id="24" name="文本框 13"/>
          <p:cNvSpPr txBox="1"/>
          <p:nvPr/>
        </p:nvSpPr>
        <p:spPr>
          <a:xfrm>
            <a:off x="5574442" y="5928983"/>
            <a:ext cx="1705916" cy="707886"/>
          </a:xfrm>
          <a:prstGeom prst="rect">
            <a:avLst/>
          </a:prstGeom>
          <a:noFill/>
        </p:spPr>
        <p:txBody>
          <a:bodyPr wrap="none" rtlCol="0">
            <a:spAutoFit/>
            <a:scene3d>
              <a:camera prst="orthographicFront"/>
              <a:lightRig rig="threePt" dir="t"/>
            </a:scene3d>
            <a:sp3d contourW="12700"/>
          </a:bodyPr>
          <a:lstStyle/>
          <a:p>
            <a:r>
              <a:rPr lang="en-US" altLang="zh-CN" sz="4000" dirty="0" smtClean="0">
                <a:solidFill>
                  <a:schemeClr val="accent2"/>
                </a:solidFill>
                <a:latin typeface="Calibri" panose="020F0502020204030204" pitchFamily="34" charset="0"/>
              </a:rPr>
              <a:t>Phụ lục</a:t>
            </a:r>
            <a:endParaRPr lang="zh-CN" altLang="en-US" sz="4000" dirty="0">
              <a:solidFill>
                <a:schemeClr val="accent2"/>
              </a:solidFill>
              <a:latin typeface="Calibri" panose="020F0502020204030204" pitchFamily="34" charset="0"/>
            </a:endParaRPr>
          </a:p>
        </p:txBody>
      </p:sp>
      <p:sp>
        <p:nvSpPr>
          <p:cNvPr id="25" name="文本框 18"/>
          <p:cNvSpPr txBox="1"/>
          <p:nvPr/>
        </p:nvSpPr>
        <p:spPr>
          <a:xfrm>
            <a:off x="4682827" y="5922195"/>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smtClean="0">
                <a:solidFill>
                  <a:schemeClr val="accent1"/>
                </a:solidFill>
                <a:latin typeface="Calibri" panose="020F0502020204030204" pitchFamily="34" charset="0"/>
              </a:rPr>
              <a:t>07.</a:t>
            </a:r>
            <a:endParaRPr lang="en-US" altLang="zh-CN" sz="4000" b="1" i="1" dirty="0">
              <a:solidFill>
                <a:schemeClr val="accent1"/>
              </a:solidFill>
              <a:latin typeface="Calibri" panose="020F0502020204030204" pitchFamily="34" charset="0"/>
            </a:endParaRPr>
          </a:p>
        </p:txBody>
      </p:sp>
    </p:spTree>
    <p:extLst>
      <p:ext uri="{BB962C8B-B14F-4D97-AF65-F5344CB8AC3E}">
        <p14:creationId xmlns="" xmlns:p14="http://schemas.microsoft.com/office/powerpoint/2010/main" val="33691585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P spid="18" grpId="0"/>
      <p:bldP spid="19" grpId="0"/>
      <p:bldP spid="21"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5D6626E2-178C-4D68-965A-3C6116D39E80}"/>
              </a:ext>
            </a:extLst>
          </p:cNvPr>
          <p:cNvSpPr txBox="1"/>
          <p:nvPr/>
        </p:nvSpPr>
        <p:spPr>
          <a:xfrm>
            <a:off x="892295" y="1470212"/>
            <a:ext cx="5268635" cy="812530"/>
          </a:xfrm>
          <a:prstGeom prst="rect">
            <a:avLst/>
          </a:prstGeom>
          <a:noFill/>
        </p:spPr>
        <p:txBody>
          <a:bodyPr wrap="square" rtlCol="0">
            <a:spAutoFit/>
            <a:scene3d>
              <a:camera prst="orthographicFront"/>
              <a:lightRig rig="threePt" dir="t"/>
            </a:scene3d>
            <a:sp3d contourW="12700"/>
          </a:bodyPr>
          <a:lstStyle/>
          <a:p>
            <a:pPr algn="just">
              <a:lnSpc>
                <a:spcPct val="130000"/>
              </a:lnSpc>
            </a:pPr>
            <a:r>
              <a:rPr lang="en-US" dirty="0" smtClean="0">
                <a:latin typeface="Times New Roman" pitchFamily="18" charset="0"/>
                <a:cs typeface="Times New Roman" pitchFamily="18" charset="0"/>
              </a:rPr>
              <a:t>Xuất phát từ việc 2 hay nhiều máy tính muốn trao đổi thông tin, truyền tải dữ liệu thông qua hệ thống mạng.</a:t>
            </a:r>
            <a:endParaRPr lang="en-US" dirty="0" smtClean="0"/>
          </a:p>
        </p:txBody>
      </p:sp>
      <p:sp>
        <p:nvSpPr>
          <p:cNvPr id="4" name="文本框 3">
            <a:extLst>
              <a:ext uri="{FF2B5EF4-FFF2-40B4-BE49-F238E27FC236}">
                <a16:creationId xmlns="" xmlns:a16="http://schemas.microsoft.com/office/drawing/2014/main" id="{241B40FC-AF12-4F69-9B18-F1E03889576A}"/>
              </a:ext>
            </a:extLst>
          </p:cNvPr>
          <p:cNvSpPr txBox="1"/>
          <p:nvPr/>
        </p:nvSpPr>
        <p:spPr>
          <a:xfrm>
            <a:off x="884375" y="459728"/>
            <a:ext cx="2872197" cy="769441"/>
          </a:xfrm>
          <a:prstGeom prst="rect">
            <a:avLst/>
          </a:prstGeom>
          <a:noFill/>
        </p:spPr>
        <p:txBody>
          <a:bodyPr wrap="none" rtlCol="0">
            <a:spAutoFit/>
            <a:scene3d>
              <a:camera prst="orthographicFront"/>
              <a:lightRig rig="threePt" dir="t"/>
            </a:scene3d>
            <a:sp3d contourW="12700"/>
          </a:bodyPr>
          <a:lstStyle/>
          <a:p>
            <a:r>
              <a:rPr lang="en-US" altLang="zh-CN" sz="4400" b="1" dirty="0" smtClean="0">
                <a:solidFill>
                  <a:schemeClr val="accent1"/>
                </a:solidFill>
                <a:latin typeface="Calibri" panose="020F0502020204030204" pitchFamily="34" charset="0"/>
                <a:ea typeface="时尚中黑简体" panose="01010104010101010101" pitchFamily="2" charset="-122"/>
              </a:rPr>
              <a:t>Đặt vấn đề:</a:t>
            </a:r>
            <a:endParaRPr lang="zh-CN" altLang="en-US" sz="4400" b="1" dirty="0">
              <a:solidFill>
                <a:schemeClr val="accent1"/>
              </a:solidFill>
              <a:latin typeface="Calibri" panose="020F0502020204030204" pitchFamily="34" charset="0"/>
              <a:ea typeface="时尚中黑简体" panose="01010104010101010101" pitchFamily="2" charset="-122"/>
            </a:endParaRPr>
          </a:p>
        </p:txBody>
      </p:sp>
      <p:cxnSp>
        <p:nvCxnSpPr>
          <p:cNvPr id="5" name="直接连接符 4">
            <a:extLst>
              <a:ext uri="{FF2B5EF4-FFF2-40B4-BE49-F238E27FC236}">
                <a16:creationId xmlns="" xmlns:a16="http://schemas.microsoft.com/office/drawing/2014/main" id="{172E9323-792A-4A30-8917-B3C88FBE79C9}"/>
              </a:ext>
            </a:extLst>
          </p:cNvPr>
          <p:cNvCxnSpPr>
            <a:cxnSpLocks/>
          </p:cNvCxnSpPr>
          <p:nvPr/>
        </p:nvCxnSpPr>
        <p:spPr>
          <a:xfrm>
            <a:off x="898830" y="1227509"/>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6" name="文本框 3">
            <a:extLst>
              <a:ext uri="{FF2B5EF4-FFF2-40B4-BE49-F238E27FC236}">
                <a16:creationId xmlns="" xmlns:a16="http://schemas.microsoft.com/office/drawing/2014/main" id="{241B40FC-AF12-4F69-9B18-F1E03889576A}"/>
              </a:ext>
            </a:extLst>
          </p:cNvPr>
          <p:cNvSpPr txBox="1"/>
          <p:nvPr/>
        </p:nvSpPr>
        <p:spPr>
          <a:xfrm>
            <a:off x="884548" y="3231041"/>
            <a:ext cx="4426981" cy="769441"/>
          </a:xfrm>
          <a:prstGeom prst="rect">
            <a:avLst/>
          </a:prstGeom>
          <a:noFill/>
        </p:spPr>
        <p:txBody>
          <a:bodyPr wrap="none" rtlCol="0">
            <a:spAutoFit/>
            <a:scene3d>
              <a:camera prst="orthographicFront"/>
              <a:lightRig rig="threePt" dir="t"/>
            </a:scene3d>
            <a:sp3d contourW="12700"/>
          </a:bodyPr>
          <a:lstStyle/>
          <a:p>
            <a:r>
              <a:rPr lang="en-US" altLang="zh-CN" sz="4400" b="1" dirty="0" smtClean="0">
                <a:solidFill>
                  <a:schemeClr val="accent1"/>
                </a:solidFill>
                <a:latin typeface="Calibri" panose="020F0502020204030204" pitchFamily="34" charset="0"/>
                <a:ea typeface="时尚中黑简体" panose="01010104010101010101" pitchFamily="2" charset="-122"/>
              </a:rPr>
              <a:t>Giải quyết vấn đề:</a:t>
            </a:r>
            <a:endParaRPr lang="zh-CN" altLang="en-US" sz="4400" b="1" dirty="0">
              <a:solidFill>
                <a:schemeClr val="accent1"/>
              </a:solidFill>
              <a:latin typeface="Calibri" panose="020F0502020204030204" pitchFamily="34" charset="0"/>
              <a:ea typeface="时尚中黑简体" panose="01010104010101010101" pitchFamily="2" charset="-122"/>
            </a:endParaRPr>
          </a:p>
        </p:txBody>
      </p:sp>
      <p:sp>
        <p:nvSpPr>
          <p:cNvPr id="7" name="文本框 2">
            <a:extLst>
              <a:ext uri="{FF2B5EF4-FFF2-40B4-BE49-F238E27FC236}">
                <a16:creationId xmlns="" xmlns:a16="http://schemas.microsoft.com/office/drawing/2014/main" id="{5D6626E2-178C-4D68-965A-3C6116D39E80}"/>
              </a:ext>
            </a:extLst>
          </p:cNvPr>
          <p:cNvSpPr txBox="1"/>
          <p:nvPr/>
        </p:nvSpPr>
        <p:spPr>
          <a:xfrm>
            <a:off x="876020" y="4242173"/>
            <a:ext cx="5268635" cy="1892826"/>
          </a:xfrm>
          <a:prstGeom prst="rect">
            <a:avLst/>
          </a:prstGeom>
          <a:noFill/>
        </p:spPr>
        <p:txBody>
          <a:bodyPr wrap="square" rtlCol="0">
            <a:spAutoFit/>
            <a:scene3d>
              <a:camera prst="orthographicFront"/>
              <a:lightRig rig="threePt" dir="t"/>
            </a:scene3d>
            <a:sp3d contourW="12700"/>
          </a:bodyPr>
          <a:lstStyle/>
          <a:p>
            <a:pPr algn="just">
              <a:lnSpc>
                <a:spcPct val="130000"/>
              </a:lnSpc>
            </a:pPr>
            <a:r>
              <a:rPr lang="vi-VN" dirty="0" smtClean="0">
                <a:hlinkClick r:id="rId3"/>
              </a:rPr>
              <a:t>Socket</a:t>
            </a:r>
            <a:r>
              <a:rPr lang="vi-VN" dirty="0" smtClean="0"/>
              <a:t> là một điểm cuối (end-point) của liên kết giao tiếp hai chiều (two-way communication) giữa hai chương trình chạy trên mạng. Nghĩa là một socket được sử dụng để cho phép </a:t>
            </a:r>
            <a:r>
              <a:rPr lang="en-US" dirty="0" smtClean="0"/>
              <a:t>bên A “giao tiếp” được với bên B</a:t>
            </a:r>
          </a:p>
        </p:txBody>
      </p:sp>
      <p:cxnSp>
        <p:nvCxnSpPr>
          <p:cNvPr id="8" name="直接连接符 4">
            <a:extLst>
              <a:ext uri="{FF2B5EF4-FFF2-40B4-BE49-F238E27FC236}">
                <a16:creationId xmlns="" xmlns:a16="http://schemas.microsoft.com/office/drawing/2014/main" id="{172E9323-792A-4A30-8917-B3C88FBE79C9}"/>
              </a:ext>
            </a:extLst>
          </p:cNvPr>
          <p:cNvCxnSpPr>
            <a:cxnSpLocks/>
          </p:cNvCxnSpPr>
          <p:nvPr/>
        </p:nvCxnSpPr>
        <p:spPr>
          <a:xfrm>
            <a:off x="1024336" y="3907956"/>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514063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2"/>
          <p:cNvSpPr/>
          <p:nvPr>
            <p:custDataLst>
              <p:tags r:id="rId2"/>
            </p:custDataLst>
          </p:nvPr>
        </p:nvSpPr>
        <p:spPr>
          <a:xfrm>
            <a:off x="2129023" y="1228395"/>
            <a:ext cx="304800" cy="30480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alibri" panose="020F0502020204030204" pitchFamily="34" charset="0"/>
            </a:endParaRPr>
          </a:p>
        </p:txBody>
      </p:sp>
      <p:sp>
        <p:nvSpPr>
          <p:cNvPr id="10" name="MH_Other_4"/>
          <p:cNvSpPr/>
          <p:nvPr>
            <p:custDataLst>
              <p:tags r:id="rId3"/>
            </p:custDataLst>
          </p:nvPr>
        </p:nvSpPr>
        <p:spPr>
          <a:xfrm>
            <a:off x="2108956" y="3882170"/>
            <a:ext cx="304800" cy="30480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alibri" panose="020F0502020204030204" pitchFamily="34" charset="0"/>
            </a:endParaRPr>
          </a:p>
        </p:txBody>
      </p:sp>
      <p:grpSp>
        <p:nvGrpSpPr>
          <p:cNvPr id="24" name="组合 23"/>
          <p:cNvGrpSpPr/>
          <p:nvPr/>
        </p:nvGrpSpPr>
        <p:grpSpPr>
          <a:xfrm>
            <a:off x="4981282" y="1555929"/>
            <a:ext cx="4913937" cy="995766"/>
            <a:chOff x="7483989" y="3375179"/>
            <a:chExt cx="4913937" cy="995766"/>
          </a:xfrm>
        </p:grpSpPr>
        <p:sp>
          <p:nvSpPr>
            <p:cNvPr id="25" name="矩形 24"/>
            <p:cNvSpPr/>
            <p:nvPr/>
          </p:nvSpPr>
          <p:spPr>
            <a:xfrm>
              <a:off x="7483989" y="3761547"/>
              <a:ext cx="4913937" cy="60939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smtClean="0">
                  <a:latin typeface="Times New Roman" pitchFamily="18" charset="0"/>
                  <a:cs typeface="Times New Roman" pitchFamily="18" charset="0"/>
                </a:rPr>
                <a:t>Server sắp xếp chuỗi </a:t>
              </a:r>
              <a:r>
                <a:rPr lang="en-US" sz="1400" dirty="0" err="1" smtClean="0">
                  <a:latin typeface="Times New Roman" pitchFamily="18" charset="0"/>
                  <a:cs typeface="Times New Roman" pitchFamily="18" charset="0"/>
                </a:rPr>
                <a:t>mà</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Client </a:t>
              </a:r>
              <a:r>
                <a:rPr lang="en-US" sz="1400" dirty="0" smtClean="0">
                  <a:latin typeface="Times New Roman" pitchFamily="18" charset="0"/>
                  <a:cs typeface="Times New Roman" pitchFamily="18" charset="0"/>
                </a:rPr>
                <a:t>gửi theo thứ tự tăng </a:t>
              </a:r>
              <a:r>
                <a:rPr lang="en-US" sz="1400" dirty="0" err="1" smtClean="0">
                  <a:latin typeface="Times New Roman" pitchFamily="18" charset="0"/>
                  <a:cs typeface="Times New Roman" pitchFamily="18" charset="0"/>
                </a:rPr>
                <a:t>dần</a:t>
              </a:r>
              <a:r>
                <a:rPr lang="en-US" sz="1400"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nSpc>
                  <a:spcPct val="120000"/>
                </a:lnSpc>
              </a:pP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gửi trả </a:t>
              </a:r>
              <a:r>
                <a:rPr lang="en-US" sz="1400" dirty="0" err="1" smtClean="0">
                  <a:latin typeface="Times New Roman" pitchFamily="18" charset="0"/>
                  <a:cs typeface="Times New Roman" pitchFamily="18" charset="0"/>
                </a:rPr>
                <a:t>lại</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Client </a:t>
              </a:r>
              <a:r>
                <a:rPr lang="en-US" sz="1400" dirty="0" smtClean="0">
                  <a:latin typeface="Times New Roman" pitchFamily="18" charset="0"/>
                  <a:cs typeface="Times New Roman" pitchFamily="18" charset="0"/>
                </a:rPr>
                <a:t>để hiển thị cho người dùng </a:t>
              </a:r>
              <a:r>
                <a:rPr lang="en-US" sz="1400" dirty="0" err="1" smtClean="0">
                  <a:latin typeface="Times New Roman" pitchFamily="18" charset="0"/>
                  <a:cs typeface="Times New Roman" pitchFamily="18" charset="0"/>
                </a:rPr>
                <a:t>biết</a:t>
              </a:r>
              <a:r>
                <a:rPr lang="en-US" sz="1400" dirty="0" smtClean="0">
                  <a:latin typeface="Times New Roman" pitchFamily="18" charset="0"/>
                  <a:cs typeface="Times New Roman" pitchFamily="18" charset="0"/>
                </a:rPr>
                <a:t>.</a:t>
              </a:r>
              <a:endParaRPr lang="zh-CN" altLang="en-US" sz="14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26" name="矩形 25"/>
            <p:cNvSpPr/>
            <p:nvPr/>
          </p:nvSpPr>
          <p:spPr>
            <a:xfrm>
              <a:off x="7483989" y="3375179"/>
              <a:ext cx="3772026" cy="40254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smtClean="0">
                  <a:solidFill>
                    <a:schemeClr val="tx1">
                      <a:lumMod val="65000"/>
                      <a:lumOff val="35000"/>
                    </a:schemeClr>
                  </a:solidFill>
                  <a:latin typeface="Calibri" panose="020F0502020204030204" pitchFamily="34" charset="0"/>
                </a:rPr>
                <a:t>Hoàng Văn Việt: SERVER</a:t>
              </a:r>
              <a:endParaRPr lang="zh-CN" altLang="en-US" b="1" dirty="0">
                <a:solidFill>
                  <a:schemeClr val="tx1">
                    <a:lumMod val="65000"/>
                    <a:lumOff val="35000"/>
                  </a:schemeClr>
                </a:solidFill>
                <a:latin typeface="Calibri" panose="020F0502020204030204" pitchFamily="34" charset="0"/>
              </a:endParaRPr>
            </a:p>
          </p:txBody>
        </p:sp>
      </p:grpSp>
      <p:grpSp>
        <p:nvGrpSpPr>
          <p:cNvPr id="27" name="组合 26"/>
          <p:cNvGrpSpPr/>
          <p:nvPr/>
        </p:nvGrpSpPr>
        <p:grpSpPr>
          <a:xfrm>
            <a:off x="5069777" y="4637048"/>
            <a:ext cx="4913937" cy="986888"/>
            <a:chOff x="7483989" y="3384057"/>
            <a:chExt cx="4913937" cy="986888"/>
          </a:xfrm>
        </p:grpSpPr>
        <p:sp>
          <p:nvSpPr>
            <p:cNvPr id="28" name="矩形 27"/>
            <p:cNvSpPr/>
            <p:nvPr/>
          </p:nvSpPr>
          <p:spPr>
            <a:xfrm>
              <a:off x="7483989" y="3761547"/>
              <a:ext cx="4913937" cy="60939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smtClean="0">
                  <a:latin typeface="Times New Roman" pitchFamily="18" charset="0"/>
                  <a:cs typeface="Times New Roman" pitchFamily="18" charset="0"/>
                </a:rPr>
                <a:t>Client nhận một dãy số từ người </a:t>
              </a:r>
              <a:r>
                <a:rPr lang="en-US" sz="1400" dirty="0" err="1" smtClean="0">
                  <a:latin typeface="Times New Roman" pitchFamily="18" charset="0"/>
                  <a:cs typeface="Times New Roman" pitchFamily="18" charset="0"/>
                </a:rPr>
                <a:t>sử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p>
            <a:p>
              <a:pPr>
                <a:lnSpc>
                  <a:spcPct val="120000"/>
                </a:lnSpc>
              </a:pP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gửi cho quá </a:t>
              </a:r>
              <a:r>
                <a:rPr lang="en-US" sz="1400" dirty="0" err="1" smtClean="0">
                  <a:latin typeface="Times New Roman" pitchFamily="18" charset="0"/>
                  <a:cs typeface="Times New Roman" pitchFamily="18" charset="0"/>
                </a:rPr>
                <a:t>trình</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Server</a:t>
              </a:r>
              <a:r>
                <a:rPr lang="en-US" sz="1400" dirty="0" smtClean="0">
                  <a:latin typeface="Times New Roman" pitchFamily="18" charset="0"/>
                  <a:cs typeface="Times New Roman" pitchFamily="18" charset="0"/>
                </a:rPr>
                <a:t>.</a:t>
              </a:r>
              <a:endParaRPr lang="zh-CN" altLang="en-US" sz="1400" dirty="0">
                <a:solidFill>
                  <a:schemeClr val="tx1">
                    <a:lumMod val="65000"/>
                    <a:lumOff val="35000"/>
                  </a:schemeClr>
                </a:solidFill>
                <a:latin typeface="Calibri" panose="020F0502020204030204" pitchFamily="34" charset="0"/>
              </a:endParaRPr>
            </a:p>
          </p:txBody>
        </p:sp>
        <p:sp>
          <p:nvSpPr>
            <p:cNvPr id="29" name="矩形 28"/>
            <p:cNvSpPr/>
            <p:nvPr/>
          </p:nvSpPr>
          <p:spPr>
            <a:xfrm>
              <a:off x="7506165" y="3384057"/>
              <a:ext cx="3480212" cy="4247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smtClean="0">
                  <a:solidFill>
                    <a:schemeClr val="tx1">
                      <a:lumMod val="65000"/>
                      <a:lumOff val="35000"/>
                    </a:schemeClr>
                  </a:solidFill>
                  <a:latin typeface="Calibri" panose="020F0502020204030204" pitchFamily="34" charset="0"/>
                </a:rPr>
                <a:t>Phan Thanh Tùng: CLIENT</a:t>
              </a:r>
              <a:endParaRPr lang="zh-CN" altLang="en-US" b="1" dirty="0">
                <a:solidFill>
                  <a:schemeClr val="tx1">
                    <a:lumMod val="65000"/>
                    <a:lumOff val="35000"/>
                  </a:schemeClr>
                </a:solidFill>
                <a:latin typeface="Calibri" panose="020F0502020204030204" pitchFamily="34" charset="0"/>
              </a:endParaRPr>
            </a:p>
          </p:txBody>
        </p:sp>
      </p:grpSp>
      <p:pic>
        <p:nvPicPr>
          <p:cNvPr id="6" name="图片占位符 5"/>
          <p:cNvPicPr>
            <a:picLocks noGrp="1" noChangeAspect="1"/>
          </p:cNvPicPr>
          <p:nvPr>
            <p:ph type="pic" sz="quarter" idx="10"/>
          </p:nvPr>
        </p:nvPicPr>
        <p:blipFill>
          <a:blip r:embed="rId6" cstate="print"/>
          <a:stretch>
            <a:fillRect/>
          </a:stretch>
        </p:blipFill>
        <p:spPr>
          <a:xfrm>
            <a:off x="2251953" y="1322704"/>
            <a:ext cx="1412320" cy="2162175"/>
          </a:xfrm>
        </p:spPr>
      </p:pic>
      <p:grpSp>
        <p:nvGrpSpPr>
          <p:cNvPr id="12" name="组合 11"/>
          <p:cNvGrpSpPr/>
          <p:nvPr/>
        </p:nvGrpSpPr>
        <p:grpSpPr>
          <a:xfrm>
            <a:off x="1740503" y="450599"/>
            <a:ext cx="5061857" cy="698750"/>
            <a:chOff x="6096000" y="2061026"/>
            <a:chExt cx="5061857" cy="698750"/>
          </a:xfrm>
        </p:grpSpPr>
        <p:sp>
          <p:nvSpPr>
            <p:cNvPr id="13" name="文本框 12"/>
            <p:cNvSpPr txBox="1"/>
            <p:nvPr/>
          </p:nvSpPr>
          <p:spPr>
            <a:xfrm>
              <a:off x="6096000" y="2061026"/>
              <a:ext cx="3180422" cy="523220"/>
            </a:xfrm>
            <a:prstGeom prst="rect">
              <a:avLst/>
            </a:prstGeom>
            <a:noFill/>
          </p:spPr>
          <p:txBody>
            <a:bodyPr wrap="none" rtlCol="0">
              <a:spAutoFit/>
              <a:scene3d>
                <a:camera prst="orthographicFront"/>
                <a:lightRig rig="threePt" dir="t"/>
              </a:scene3d>
              <a:sp3d contourW="12700"/>
            </a:bodyPr>
            <a:lstStyle/>
            <a:p>
              <a:r>
                <a:rPr lang="en-US" altLang="zh-CN" sz="2800" b="1" dirty="0" smtClean="0">
                  <a:solidFill>
                    <a:schemeClr val="accent2"/>
                  </a:solidFill>
                  <a:latin typeface="Calibri" panose="020F0502020204030204" pitchFamily="34" charset="0"/>
                </a:rPr>
                <a:t>Phân công công việc</a:t>
              </a:r>
              <a:endParaRPr lang="zh-CN" altLang="en-US" sz="2800" b="1" dirty="0">
                <a:solidFill>
                  <a:schemeClr val="accent2"/>
                </a:solidFill>
                <a:latin typeface="Calibri" panose="020F0502020204030204" pitchFamily="34" charset="0"/>
              </a:endParaRPr>
            </a:p>
          </p:txBody>
        </p:sp>
        <p:sp>
          <p:nvSpPr>
            <p:cNvPr id="14" name="文本框 13"/>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latin typeface="Calibri" panose="020F0502020204030204" pitchFamily="34" charset="0"/>
                </a:rPr>
                <a:t>Gồm 2 phần chính là lập trình bên Client </a:t>
              </a:r>
              <a:r>
                <a:rPr lang="en-US" altLang="zh-CN" sz="1200" dirty="0" err="1" smtClean="0">
                  <a:solidFill>
                    <a:schemeClr val="bg1">
                      <a:lumMod val="65000"/>
                    </a:schemeClr>
                  </a:solidFill>
                  <a:latin typeface="Calibri" panose="020F0502020204030204" pitchFamily="34" charset="0"/>
                </a:rPr>
                <a:t>và</a:t>
              </a:r>
              <a:r>
                <a:rPr lang="en-US" altLang="zh-CN" sz="1200" dirty="0" smtClean="0">
                  <a:solidFill>
                    <a:schemeClr val="bg1">
                      <a:lumMod val="65000"/>
                    </a:schemeClr>
                  </a:solidFill>
                  <a:latin typeface="Calibri" panose="020F0502020204030204" pitchFamily="34" charset="0"/>
                </a:rPr>
                <a:t> </a:t>
              </a:r>
              <a:r>
                <a:rPr lang="en-US" altLang="zh-CN" sz="1200" dirty="0" err="1" smtClean="0">
                  <a:solidFill>
                    <a:schemeClr val="bg1">
                      <a:lumMod val="65000"/>
                    </a:schemeClr>
                  </a:solidFill>
                  <a:latin typeface="Calibri" panose="020F0502020204030204" pitchFamily="34" charset="0"/>
                </a:rPr>
                <a:t>bên</a:t>
              </a:r>
              <a:r>
                <a:rPr lang="en-US" altLang="zh-CN" sz="1200" dirty="0" smtClean="0">
                  <a:solidFill>
                    <a:schemeClr val="bg1">
                      <a:lumMod val="65000"/>
                    </a:schemeClr>
                  </a:solidFill>
                  <a:latin typeface="Calibri" panose="020F0502020204030204" pitchFamily="34" charset="0"/>
                </a:rPr>
                <a:t> </a:t>
              </a:r>
              <a:r>
                <a:rPr lang="en-US" altLang="zh-CN" sz="1200" dirty="0" smtClean="0">
                  <a:solidFill>
                    <a:schemeClr val="bg1">
                      <a:lumMod val="65000"/>
                    </a:schemeClr>
                  </a:solidFill>
                  <a:latin typeface="Calibri" panose="020F0502020204030204" pitchFamily="34" charset="0"/>
                </a:rPr>
                <a:t>Server</a:t>
              </a:r>
              <a:endParaRPr lang="en-US" altLang="zh-CN" sz="1200" dirty="0">
                <a:solidFill>
                  <a:schemeClr val="bg1">
                    <a:lumMod val="65000"/>
                  </a:schemeClr>
                </a:solidFill>
                <a:latin typeface="Calibri" panose="020F0502020204030204" pitchFamily="34" charset="0"/>
              </a:endParaRPr>
            </a:p>
          </p:txBody>
        </p:sp>
      </p:grpSp>
      <p:pic>
        <p:nvPicPr>
          <p:cNvPr id="45058" name="Picture 2" descr="Trong hình ảnh có thể có: Thanh Tùng, đang đứng, núi, bầu trời, ngoài trời và thiên nhiên"/>
          <p:cNvPicPr>
            <a:picLocks noGrp="1" noChangeAspect="1" noChangeArrowheads="1"/>
          </p:cNvPicPr>
          <p:nvPr>
            <p:ph type="pic" sz="quarter" idx="11"/>
          </p:nvPr>
        </p:nvPicPr>
        <p:blipFill>
          <a:blip r:embed="rId7" cstate="print"/>
          <a:srcRect l="26662" t="18646" r="28664" b="18646"/>
          <a:stretch>
            <a:fillRect/>
          </a:stretch>
        </p:blipFill>
        <p:spPr bwMode="auto">
          <a:xfrm>
            <a:off x="2192784" y="3958725"/>
            <a:ext cx="1535837" cy="2162175"/>
          </a:xfrm>
          <a:prstGeom prst="rect">
            <a:avLst/>
          </a:prstGeom>
          <a:noFill/>
        </p:spPr>
      </p:pic>
    </p:spTree>
    <p:custDataLst>
      <p:tags r:id="rId1"/>
    </p:custDataLst>
    <p:extLst>
      <p:ext uri="{BB962C8B-B14F-4D97-AF65-F5344CB8AC3E}">
        <p14:creationId xmlns="" xmlns:p14="http://schemas.microsoft.com/office/powerpoint/2010/main" val="1518504306"/>
      </p:ext>
    </p:extLst>
  </p:cSld>
  <p:clrMapOvr>
    <a:masterClrMapping/>
  </p:clrMapOvr>
  <mc:AlternateContent xmlns:mc="http://schemas.openxmlformats.org/markup-compatibility/2006">
    <mc:Choice xmlns=""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861926" y="1893687"/>
            <a:ext cx="1570529" cy="1642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sp>
        <p:nvSpPr>
          <p:cNvPr id="5" name="矩形 4"/>
          <p:cNvSpPr/>
          <p:nvPr/>
        </p:nvSpPr>
        <p:spPr>
          <a:xfrm>
            <a:off x="2569246" y="2029946"/>
            <a:ext cx="3562392" cy="3724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ndParaRPr>
          </a:p>
        </p:txBody>
      </p:sp>
      <p:grpSp>
        <p:nvGrpSpPr>
          <p:cNvPr id="14" name="组合 13"/>
          <p:cNvGrpSpPr/>
          <p:nvPr/>
        </p:nvGrpSpPr>
        <p:grpSpPr>
          <a:xfrm>
            <a:off x="6394750" y="220732"/>
            <a:ext cx="5797249" cy="1861826"/>
            <a:chOff x="6513906" y="2136386"/>
            <a:chExt cx="4283328" cy="1861826"/>
          </a:xfrm>
        </p:grpSpPr>
        <p:sp>
          <p:nvSpPr>
            <p:cNvPr id="15" name="TextBox 11"/>
            <p:cNvSpPr txBox="1"/>
            <p:nvPr/>
          </p:nvSpPr>
          <p:spPr>
            <a:xfrm>
              <a:off x="6736922" y="2520884"/>
              <a:ext cx="4060312" cy="1477328"/>
            </a:xfrm>
            <a:prstGeom prst="rect">
              <a:avLst/>
            </a:prstGeom>
            <a:noFill/>
          </p:spPr>
          <p:txBody>
            <a:bodyPr wrap="square" lIns="0" tIns="0" rIns="0" bIns="0" rtlCol="0">
              <a:spAutoFit/>
              <a:scene3d>
                <a:camera prst="orthographicFront"/>
                <a:lightRig rig="threePt" dir="t"/>
              </a:scene3d>
              <a:sp3d contourW="12700"/>
            </a:bodyPr>
            <a:lstStyle/>
            <a:p>
              <a:pPr>
                <a:buFontTx/>
                <a:buChar char="-"/>
              </a:pPr>
              <a:r>
                <a:rPr lang="en-US" sz="1600" dirty="0" smtClean="0"/>
                <a:t> Là cơ chế giao tiếp giữa client và server giữa các thiết bị trên cùng một mạng cho phép truyền tải và nhận dữ liệu.</a:t>
              </a:r>
            </a:p>
            <a:p>
              <a:pPr>
                <a:buFontTx/>
                <a:buChar char="-"/>
              </a:pPr>
              <a:r>
                <a:rPr lang="en-US" sz="1600" dirty="0" smtClean="0"/>
                <a:t> C</a:t>
              </a:r>
              <a:r>
                <a:rPr lang="vi-VN" sz="1600" dirty="0" smtClean="0"/>
                <a:t>ổng port đ</a:t>
              </a:r>
              <a:r>
                <a:rPr lang="en-US" sz="1600" dirty="0" smtClean="0"/>
                <a:t>ược</a:t>
              </a:r>
              <a:r>
                <a:rPr lang="vi-VN" sz="1600" dirty="0" smtClean="0"/>
                <a:t> các tầng TCP (TCP Layer) </a:t>
              </a:r>
              <a:r>
                <a:rPr lang="en-US" sz="1600" dirty="0" smtClean="0"/>
                <a:t>dùng để </a:t>
              </a:r>
              <a:r>
                <a:rPr lang="vi-VN" sz="1600" dirty="0" smtClean="0"/>
                <a:t>định danh ứng dụng mà dữ liệu sẽ được gửi tới.</a:t>
              </a:r>
              <a:endParaRPr lang="en-US" sz="1600" dirty="0" smtClean="0">
                <a:solidFill>
                  <a:schemeClr val="bg1">
                    <a:lumMod val="65000"/>
                  </a:schemeClr>
                </a:solidFill>
                <a:latin typeface="Calibri" panose="020F0502020204030204" pitchFamily="34" charset="0"/>
                <a:ea typeface="时尚中黑简体" panose="01010104010101010101" pitchFamily="2" charset="-122"/>
              </a:endParaRPr>
            </a:p>
            <a:p>
              <a:pPr>
                <a:buFontTx/>
                <a:buChar char="-"/>
              </a:pPr>
              <a:endParaRPr lang="en-US" sz="1600" dirty="0" smtClean="0"/>
            </a:p>
            <a:p>
              <a:pPr>
                <a:buFontTx/>
                <a:buChar char="-"/>
              </a:pPr>
              <a:endParaRPr lang="en-US" sz="16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16" name="TextBox 11"/>
            <p:cNvSpPr txBox="1"/>
            <p:nvPr/>
          </p:nvSpPr>
          <p:spPr>
            <a:xfrm>
              <a:off x="6513906" y="2136386"/>
              <a:ext cx="2449036" cy="307777"/>
            </a:xfrm>
            <a:prstGeom prst="rect">
              <a:avLst/>
            </a:prstGeom>
            <a:noFill/>
          </p:spPr>
          <p:txBody>
            <a:bodyPr wrap="square" lIns="0" tIns="0" rIns="0" bIns="0" rtlCol="0">
              <a:spAutoFit/>
              <a:scene3d>
                <a:camera prst="orthographicFront"/>
                <a:lightRig rig="threePt" dir="t"/>
              </a:scene3d>
              <a:sp3d contourW="12700"/>
            </a:bodyPr>
            <a:lstStyle/>
            <a:p>
              <a:r>
                <a:rPr lang="en-US" altLang="zh-CN" sz="2000" dirty="0" smtClean="0">
                  <a:solidFill>
                    <a:schemeClr val="tx1">
                      <a:lumMod val="65000"/>
                      <a:lumOff val="35000"/>
                    </a:schemeClr>
                  </a:solidFill>
                  <a:latin typeface="Calibri" panose="020F0502020204030204" pitchFamily="34" charset="0"/>
                </a:rPr>
                <a:t>Socket là gì?</a:t>
              </a:r>
              <a:endParaRPr lang="en-US" sz="2000" dirty="0">
                <a:solidFill>
                  <a:schemeClr val="tx1">
                    <a:lumMod val="65000"/>
                    <a:lumOff val="35000"/>
                  </a:schemeClr>
                </a:solidFill>
                <a:latin typeface="Calibri" panose="020F0502020204030204" pitchFamily="34" charset="0"/>
              </a:endParaRPr>
            </a:p>
          </p:txBody>
        </p:sp>
      </p:grpSp>
      <p:grpSp>
        <p:nvGrpSpPr>
          <p:cNvPr id="18" name="组合 17"/>
          <p:cNvGrpSpPr/>
          <p:nvPr/>
        </p:nvGrpSpPr>
        <p:grpSpPr>
          <a:xfrm>
            <a:off x="2168979" y="5869692"/>
            <a:ext cx="4468065" cy="522148"/>
            <a:chOff x="6736921" y="2180774"/>
            <a:chExt cx="3301253" cy="522148"/>
          </a:xfrm>
        </p:grpSpPr>
        <p:sp>
          <p:nvSpPr>
            <p:cNvPr id="19" name="TextBox 11"/>
            <p:cNvSpPr txBox="1"/>
            <p:nvPr/>
          </p:nvSpPr>
          <p:spPr>
            <a:xfrm>
              <a:off x="6736921" y="2520884"/>
              <a:ext cx="3301253" cy="182038"/>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endParaRPr lang="en-US" sz="14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20" name="TextBox 11"/>
            <p:cNvSpPr txBox="1"/>
            <p:nvPr/>
          </p:nvSpPr>
          <p:spPr>
            <a:xfrm>
              <a:off x="6736921" y="2180774"/>
              <a:ext cx="2449035" cy="283219"/>
            </a:xfrm>
            <a:prstGeom prst="rect">
              <a:avLst/>
            </a:prstGeom>
            <a:noFill/>
          </p:spPr>
          <p:txBody>
            <a:bodyPr wrap="square" lIns="0" tIns="0" rIns="0" bIns="0" rtlCol="0">
              <a:spAutoFit/>
              <a:scene3d>
                <a:camera prst="orthographicFront"/>
                <a:lightRig rig="threePt" dir="t"/>
              </a:scene3d>
              <a:sp3d contourW="12700"/>
            </a:bodyPr>
            <a:lstStyle/>
            <a:p>
              <a:pPr algn="just">
                <a:lnSpc>
                  <a:spcPct val="150000"/>
                </a:lnSpc>
              </a:pPr>
              <a:r>
                <a:rPr lang="en-US" sz="1400" b="1" dirty="0" smtClean="0"/>
                <a:t>Mô hình CLIENT – SERVER</a:t>
              </a:r>
              <a:r>
                <a:rPr lang="en-US" sz="1400" dirty="0" smtClean="0"/>
                <a:t>:</a:t>
              </a:r>
            </a:p>
          </p:txBody>
        </p:sp>
      </p:grpSp>
      <p:grpSp>
        <p:nvGrpSpPr>
          <p:cNvPr id="21" name="组合 20"/>
          <p:cNvGrpSpPr/>
          <p:nvPr/>
        </p:nvGrpSpPr>
        <p:grpSpPr>
          <a:xfrm>
            <a:off x="6430262" y="3067110"/>
            <a:ext cx="5761738" cy="3048544"/>
            <a:chOff x="6736921" y="2180774"/>
            <a:chExt cx="3537388" cy="3048544"/>
          </a:xfrm>
        </p:grpSpPr>
        <p:sp>
          <p:nvSpPr>
            <p:cNvPr id="22" name="TextBox 11"/>
            <p:cNvSpPr txBox="1"/>
            <p:nvPr/>
          </p:nvSpPr>
          <p:spPr>
            <a:xfrm>
              <a:off x="6973056" y="2520884"/>
              <a:ext cx="3301253" cy="2708434"/>
            </a:xfrm>
            <a:prstGeom prst="rect">
              <a:avLst/>
            </a:prstGeom>
            <a:noFill/>
          </p:spPr>
          <p:txBody>
            <a:bodyPr wrap="square" lIns="0" tIns="0" rIns="0" bIns="0" rtlCol="0">
              <a:spAutoFit/>
              <a:scene3d>
                <a:camera prst="orthographicFront"/>
                <a:lightRig rig="threePt" dir="t"/>
              </a:scene3d>
              <a:sp3d contourW="12700"/>
            </a:bodyPr>
            <a:lstStyle/>
            <a:p>
              <a:r>
                <a:rPr lang="en-US" sz="1600" dirty="0" smtClean="0"/>
                <a:t>* </a:t>
              </a:r>
              <a:r>
                <a:rPr lang="vi-VN" sz="1600" dirty="0" smtClean="0"/>
                <a:t>Stream Socket</a:t>
              </a:r>
            </a:p>
            <a:p>
              <a:r>
                <a:rPr lang="en-US" sz="1600" dirty="0" smtClean="0"/>
                <a:t>Sử dụng </a:t>
              </a:r>
              <a:r>
                <a:rPr lang="vi-VN" sz="1600" dirty="0" smtClean="0"/>
                <a:t>giao thức TCP</a:t>
              </a:r>
              <a:r>
                <a:rPr lang="en-US" sz="1600" dirty="0" smtClean="0"/>
                <a:t> </a:t>
              </a:r>
              <a:r>
                <a:rPr lang="vi-VN" sz="1600" dirty="0" smtClean="0"/>
                <a:t>thiết lập giao tiếp 2 chiều theo mô hình client và server. Được gọi là socket hướng kết nối.</a:t>
              </a:r>
              <a:endParaRPr lang="en-US" sz="1600" dirty="0" smtClean="0"/>
            </a:p>
            <a:p>
              <a:r>
                <a:rPr lang="en-US" sz="1600" dirty="0" smtClean="0"/>
                <a:t>*  Datagram Socket</a:t>
              </a:r>
            </a:p>
            <a:p>
              <a:r>
                <a:rPr lang="en-US" sz="1600" dirty="0" smtClean="0"/>
                <a:t>Sử dụng </a:t>
              </a:r>
              <a:r>
                <a:rPr lang="vi-VN" sz="1600" dirty="0" smtClean="0"/>
                <a:t>giao thức UDP</a:t>
              </a:r>
              <a:r>
                <a:rPr lang="en-US" sz="1600" dirty="0" smtClean="0"/>
                <a:t>, </a:t>
              </a:r>
              <a:r>
                <a:rPr lang="vi-VN" sz="1600" dirty="0" smtClean="0"/>
                <a:t>việc truyền dữ liệu không yêu cầu có sự thiết lập kết nối giữa </a:t>
              </a:r>
              <a:r>
                <a:rPr lang="en-US" sz="1600" dirty="0" smtClean="0"/>
                <a:t>client và server</a:t>
              </a:r>
              <a:r>
                <a:rPr lang="vi-VN" sz="1600" dirty="0" smtClean="0"/>
                <a:t>. Gọi là socket không hướng kết nối</a:t>
              </a:r>
              <a:endParaRPr lang="en-US" sz="1600" dirty="0" smtClean="0"/>
            </a:p>
            <a:p>
              <a:endParaRPr lang="en-US" sz="1600" dirty="0" smtClean="0"/>
            </a:p>
            <a:p>
              <a:endParaRPr lang="vi-VN" sz="1600" dirty="0" smtClean="0"/>
            </a:p>
            <a:p>
              <a:r>
                <a:rPr lang="vi-VN" sz="1600" dirty="0" smtClean="0"/>
                <a:t/>
              </a:r>
              <a:br>
                <a:rPr lang="vi-VN" sz="1600" dirty="0" smtClean="0"/>
              </a:br>
              <a:endParaRPr lang="en-US" sz="16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23" name="TextBox 11"/>
            <p:cNvSpPr txBox="1"/>
            <p:nvPr/>
          </p:nvSpPr>
          <p:spPr>
            <a:xfrm>
              <a:off x="6736921" y="2180774"/>
              <a:ext cx="2449035" cy="307777"/>
            </a:xfrm>
            <a:prstGeom prst="rect">
              <a:avLst/>
            </a:prstGeom>
            <a:noFill/>
          </p:spPr>
          <p:txBody>
            <a:bodyPr wrap="square" lIns="0" tIns="0" rIns="0" bIns="0" rtlCol="0">
              <a:spAutoFit/>
              <a:scene3d>
                <a:camera prst="orthographicFront"/>
                <a:lightRig rig="threePt" dir="t"/>
              </a:scene3d>
              <a:sp3d contourW="12700"/>
            </a:bodyPr>
            <a:lstStyle/>
            <a:p>
              <a:r>
                <a:rPr lang="en-US" sz="2000" dirty="0" smtClean="0"/>
                <a:t>Phân loại Socket</a:t>
              </a:r>
              <a:endParaRPr lang="en-US" sz="2000" dirty="0"/>
            </a:p>
          </p:txBody>
        </p:sp>
      </p:grpSp>
      <p:grpSp>
        <p:nvGrpSpPr>
          <p:cNvPr id="24" name="组合 23"/>
          <p:cNvGrpSpPr/>
          <p:nvPr/>
        </p:nvGrpSpPr>
        <p:grpSpPr>
          <a:xfrm>
            <a:off x="6448015" y="5271533"/>
            <a:ext cx="4906524" cy="1078774"/>
            <a:chOff x="6736922" y="2180774"/>
            <a:chExt cx="3625211" cy="1078774"/>
          </a:xfrm>
        </p:grpSpPr>
        <p:sp>
          <p:nvSpPr>
            <p:cNvPr id="25" name="TextBox 11"/>
            <p:cNvSpPr txBox="1"/>
            <p:nvPr/>
          </p:nvSpPr>
          <p:spPr>
            <a:xfrm>
              <a:off x="6736922" y="2520884"/>
              <a:ext cx="3625211" cy="738664"/>
            </a:xfrm>
            <a:prstGeom prst="rect">
              <a:avLst/>
            </a:prstGeom>
            <a:noFill/>
          </p:spPr>
          <p:txBody>
            <a:bodyPr wrap="square" lIns="0" tIns="0" rIns="0" bIns="0" rtlCol="0">
              <a:spAutoFit/>
              <a:scene3d>
                <a:camera prst="orthographicFront"/>
                <a:lightRig rig="threePt" dir="t"/>
              </a:scene3d>
              <a:sp3d contourW="12700"/>
            </a:bodyPr>
            <a:lstStyle/>
            <a:p>
              <a:r>
                <a:rPr lang="en-US" sz="1600" dirty="0" smtClean="0"/>
                <a:t>- CLIENT chủ động tạo kết nối và gửi yêu cầu đến Server còn SERVER thì thụ động lắng nghe và hồi đáp các yêu cầu đó.</a:t>
              </a:r>
              <a:endParaRPr lang="en-US" sz="16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26" name="TextBox 11"/>
            <p:cNvSpPr txBox="1"/>
            <p:nvPr/>
          </p:nvSpPr>
          <p:spPr>
            <a:xfrm>
              <a:off x="6736922" y="2180774"/>
              <a:ext cx="2449036" cy="307777"/>
            </a:xfrm>
            <a:prstGeom prst="rect">
              <a:avLst/>
            </a:prstGeom>
            <a:noFill/>
          </p:spPr>
          <p:txBody>
            <a:bodyPr wrap="square" lIns="0" tIns="0" rIns="0" bIns="0" rtlCol="0">
              <a:spAutoFit/>
              <a:scene3d>
                <a:camera prst="orthographicFront"/>
                <a:lightRig rig="threePt" dir="t"/>
              </a:scene3d>
              <a:sp3d contourW="12700"/>
            </a:bodyPr>
            <a:lstStyle/>
            <a:p>
              <a:r>
                <a:rPr lang="en-US" altLang="zh-CN" sz="2000" dirty="0" smtClean="0">
                  <a:solidFill>
                    <a:schemeClr val="tx1">
                      <a:lumMod val="65000"/>
                      <a:lumOff val="35000"/>
                    </a:schemeClr>
                  </a:solidFill>
                  <a:latin typeface="Calibri" panose="020F0502020204030204" pitchFamily="34" charset="0"/>
                </a:rPr>
                <a:t>Hoạt động</a:t>
              </a:r>
              <a:endParaRPr lang="en-US" sz="2000" dirty="0">
                <a:solidFill>
                  <a:schemeClr val="tx1">
                    <a:lumMod val="65000"/>
                    <a:lumOff val="35000"/>
                  </a:schemeClr>
                </a:solidFill>
                <a:latin typeface="Calibri" panose="020F0502020204030204" pitchFamily="34" charset="0"/>
              </a:endParaRPr>
            </a:p>
          </p:txBody>
        </p:sp>
      </p:grpSp>
      <p:grpSp>
        <p:nvGrpSpPr>
          <p:cNvPr id="17" name="组合 16"/>
          <p:cNvGrpSpPr/>
          <p:nvPr/>
        </p:nvGrpSpPr>
        <p:grpSpPr>
          <a:xfrm>
            <a:off x="1669482" y="142043"/>
            <a:ext cx="5097368" cy="1323372"/>
            <a:chOff x="6060489" y="1805736"/>
            <a:chExt cx="5097368" cy="1323372"/>
          </a:xfrm>
        </p:grpSpPr>
        <p:sp>
          <p:nvSpPr>
            <p:cNvPr id="29" name="文本框 28"/>
            <p:cNvSpPr txBox="1"/>
            <p:nvPr/>
          </p:nvSpPr>
          <p:spPr>
            <a:xfrm>
              <a:off x="6060489" y="1805736"/>
              <a:ext cx="3750770" cy="769441"/>
            </a:xfrm>
            <a:prstGeom prst="rect">
              <a:avLst/>
            </a:prstGeom>
            <a:noFill/>
          </p:spPr>
          <p:txBody>
            <a:bodyPr wrap="none" rtlCol="0">
              <a:spAutoFit/>
              <a:scene3d>
                <a:camera prst="orthographicFront"/>
                <a:lightRig rig="threePt" dir="t"/>
              </a:scene3d>
              <a:sp3d contourW="12700"/>
            </a:bodyPr>
            <a:lstStyle/>
            <a:p>
              <a:r>
                <a:rPr lang="en-US" altLang="zh-CN" sz="4400" b="1" dirty="0" smtClean="0">
                  <a:solidFill>
                    <a:schemeClr val="accent2"/>
                  </a:solidFill>
                  <a:latin typeface="Calibri" panose="020F0502020204030204" pitchFamily="34" charset="0"/>
                </a:rPr>
                <a:t>Cơ sở lý thuyết</a:t>
              </a:r>
              <a:endParaRPr lang="zh-CN" altLang="en-US" sz="4400" b="1" dirty="0">
                <a:solidFill>
                  <a:schemeClr val="accent2"/>
                </a:solidFill>
                <a:latin typeface="Calibri" panose="020F0502020204030204" pitchFamily="34" charset="0"/>
              </a:endParaRPr>
            </a:p>
          </p:txBody>
        </p:sp>
        <p:sp>
          <p:nvSpPr>
            <p:cNvPr id="30" name="文本框 29"/>
            <p:cNvSpPr txBox="1"/>
            <p:nvPr/>
          </p:nvSpPr>
          <p:spPr>
            <a:xfrm>
              <a:off x="6096000" y="2482777"/>
              <a:ext cx="5061857" cy="646331"/>
            </a:xfrm>
            <a:prstGeom prst="rect">
              <a:avLst/>
            </a:prstGeom>
            <a:noFill/>
          </p:spPr>
          <p:txBody>
            <a:bodyPr wrap="square" rtlCol="0">
              <a:spAutoFit/>
              <a:scene3d>
                <a:camera prst="orthographicFront"/>
                <a:lightRig rig="threePt" dir="t"/>
              </a:scene3d>
              <a:sp3d contourW="12700"/>
            </a:bodyPr>
            <a:lstStyle/>
            <a:p>
              <a:r>
                <a:rPr lang="en-US" altLang="zh-CN" dirty="0" smtClean="0">
                  <a:solidFill>
                    <a:schemeClr val="bg1">
                      <a:lumMod val="65000"/>
                    </a:schemeClr>
                  </a:solidFill>
                  <a:latin typeface="Calibri" panose="020F0502020204030204" pitchFamily="34" charset="0"/>
                </a:rPr>
                <a:t>1. Socket</a:t>
              </a:r>
            </a:p>
            <a:p>
              <a:r>
                <a:rPr lang="en-US" altLang="zh-CN" dirty="0" smtClean="0">
                  <a:solidFill>
                    <a:schemeClr val="bg1">
                      <a:lumMod val="65000"/>
                    </a:schemeClr>
                  </a:solidFill>
                  <a:latin typeface="Calibri" panose="020F0502020204030204" pitchFamily="34" charset="0"/>
                </a:rPr>
                <a:t>2. Thread</a:t>
              </a:r>
              <a:endParaRPr lang="en-US" altLang="zh-CN" dirty="0">
                <a:solidFill>
                  <a:schemeClr val="bg1">
                    <a:lumMod val="65000"/>
                  </a:schemeClr>
                </a:solidFill>
                <a:latin typeface="Calibri" panose="020F0502020204030204" pitchFamily="34" charset="0"/>
              </a:endParaRPr>
            </a:p>
          </p:txBody>
        </p:sp>
      </p:grpSp>
      <p:pic>
        <p:nvPicPr>
          <p:cNvPr id="38916" name="Picture 4" descr="UDP"/>
          <p:cNvPicPr>
            <a:picLocks noGrp="1" noChangeAspect="1" noChangeArrowheads="1"/>
          </p:cNvPicPr>
          <p:nvPr>
            <p:ph type="pic" sz="quarter" idx="11"/>
          </p:nvPr>
        </p:nvPicPr>
        <p:blipFill>
          <a:blip r:embed="rId3" cstate="print"/>
          <a:srcRect t="-29716" b="-6173"/>
          <a:stretch>
            <a:fillRect/>
          </a:stretch>
        </p:blipFill>
        <p:spPr bwMode="auto">
          <a:xfrm>
            <a:off x="931843" y="896821"/>
            <a:ext cx="5113338" cy="4980373"/>
          </a:xfrm>
          <a:prstGeom prst="rect">
            <a:avLst/>
          </a:prstGeom>
          <a:noFill/>
        </p:spPr>
      </p:pic>
      <p:grpSp>
        <p:nvGrpSpPr>
          <p:cNvPr id="31" name="组合 20"/>
          <p:cNvGrpSpPr/>
          <p:nvPr/>
        </p:nvGrpSpPr>
        <p:grpSpPr>
          <a:xfrm>
            <a:off x="6431745" y="1710307"/>
            <a:ext cx="5357804" cy="1087651"/>
            <a:chOff x="6736921" y="2180774"/>
            <a:chExt cx="3486094" cy="1087651"/>
          </a:xfrm>
        </p:grpSpPr>
        <p:sp>
          <p:nvSpPr>
            <p:cNvPr id="32" name="TextBox 11"/>
            <p:cNvSpPr txBox="1"/>
            <p:nvPr/>
          </p:nvSpPr>
          <p:spPr>
            <a:xfrm>
              <a:off x="6921762" y="2529761"/>
              <a:ext cx="3301253" cy="738664"/>
            </a:xfrm>
            <a:prstGeom prst="rect">
              <a:avLst/>
            </a:prstGeom>
            <a:noFill/>
          </p:spPr>
          <p:txBody>
            <a:bodyPr wrap="square" lIns="0" tIns="0" rIns="0" bIns="0" rtlCol="0">
              <a:spAutoFit/>
              <a:scene3d>
                <a:camera prst="orthographicFront"/>
                <a:lightRig rig="threePt" dir="t"/>
              </a:scene3d>
              <a:sp3d contourW="12700"/>
            </a:bodyPr>
            <a:lstStyle/>
            <a:p>
              <a:r>
                <a:rPr lang="en-US" sz="1600" dirty="0" smtClean="0"/>
                <a:t>- Dùng để </a:t>
              </a:r>
              <a:r>
                <a:rPr lang="vi-VN" sz="1600" dirty="0" smtClean="0"/>
                <a:t>truyền và nhận dữ liệu trong môi trường có kết nối Internet bằng cách sử dụng phương thức TCPIP và UDP.</a:t>
              </a:r>
              <a:endParaRPr lang="en-US" sz="1600" dirty="0">
                <a:solidFill>
                  <a:schemeClr val="bg1">
                    <a:lumMod val="65000"/>
                  </a:schemeClr>
                </a:solidFill>
                <a:latin typeface="Calibri" panose="020F0502020204030204" pitchFamily="34" charset="0"/>
                <a:ea typeface="时尚中黑简体" panose="01010104010101010101" pitchFamily="2" charset="-122"/>
              </a:endParaRPr>
            </a:p>
          </p:txBody>
        </p:sp>
        <p:sp>
          <p:nvSpPr>
            <p:cNvPr id="33" name="TextBox 11"/>
            <p:cNvSpPr txBox="1"/>
            <p:nvPr/>
          </p:nvSpPr>
          <p:spPr>
            <a:xfrm>
              <a:off x="6736921" y="2180774"/>
              <a:ext cx="2449035" cy="307777"/>
            </a:xfrm>
            <a:prstGeom prst="rect">
              <a:avLst/>
            </a:prstGeom>
            <a:noFill/>
          </p:spPr>
          <p:txBody>
            <a:bodyPr wrap="square" lIns="0" tIns="0" rIns="0" bIns="0" rtlCol="0">
              <a:spAutoFit/>
              <a:scene3d>
                <a:camera prst="orthographicFront"/>
                <a:lightRig rig="threePt" dir="t"/>
              </a:scene3d>
              <a:sp3d contourW="12700"/>
            </a:bodyPr>
            <a:lstStyle/>
            <a:p>
              <a:r>
                <a:rPr lang="vi-VN" sz="2000" dirty="0" smtClean="0"/>
                <a:t>Socket hoạt động như thế nào?</a:t>
              </a:r>
              <a:endParaRPr lang="vi-VN" sz="2000" dirty="0"/>
            </a:p>
          </p:txBody>
        </p:sp>
      </p:grpSp>
    </p:spTree>
    <p:extLst>
      <p:ext uri="{BB962C8B-B14F-4D97-AF65-F5344CB8AC3E}">
        <p14:creationId xmlns="" xmlns:p14="http://schemas.microsoft.com/office/powerpoint/2010/main" val="193220149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14" presetClass="entr" presetSubtype="1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randombar(horizontal)">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 xmlns:a16="http://schemas.microsoft.com/office/drawing/2014/main" id="{C7DFE3CA-E1CA-4064-B762-7230B90584D6}"/>
              </a:ext>
            </a:extLst>
          </p:cNvPr>
          <p:cNvGrpSpPr/>
          <p:nvPr/>
        </p:nvGrpSpPr>
        <p:grpSpPr>
          <a:xfrm>
            <a:off x="931839" y="1040821"/>
            <a:ext cx="4616793" cy="5615684"/>
            <a:chOff x="4695884" y="1903702"/>
            <a:chExt cx="2800232" cy="3800313"/>
          </a:xfrm>
        </p:grpSpPr>
        <p:sp>
          <p:nvSpPr>
            <p:cNvPr id="7" name="Arrow: Pentagon 7">
              <a:extLst>
                <a:ext uri="{FF2B5EF4-FFF2-40B4-BE49-F238E27FC236}">
                  <a16:creationId xmlns="" xmlns:a16="http://schemas.microsoft.com/office/drawing/2014/main" id="{D744D063-D6D8-499A-95FF-1AAF15761078}"/>
                </a:ext>
              </a:extLst>
            </p:cNvPr>
            <p:cNvSpPr/>
            <p:nvPr/>
          </p:nvSpPr>
          <p:spPr>
            <a:xfrm rot="5400000">
              <a:off x="5908068" y="691519"/>
              <a:ext cx="375864"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fontScale="40000" lnSpcReduction="20000"/>
            </a:bodyPr>
            <a:lstStyle/>
            <a:p>
              <a:pPr algn="ctr"/>
              <a:endParaRPr lang="zh-CN" altLang="en-US" dirty="0">
                <a:latin typeface="Calibri" panose="020F0502020204030204" pitchFamily="34" charset="0"/>
              </a:endParaRPr>
            </a:p>
          </p:txBody>
        </p:sp>
        <p:sp>
          <p:nvSpPr>
            <p:cNvPr id="12" name="Freeform: Shape 21">
              <a:extLst>
                <a:ext uri="{FF2B5EF4-FFF2-40B4-BE49-F238E27FC236}">
                  <a16:creationId xmlns="" xmlns:a16="http://schemas.microsoft.com/office/drawing/2014/main" id="{FB60DD4A-D5A5-48E0-A5F0-AE128A707C77}"/>
                </a:ext>
              </a:extLst>
            </p:cNvPr>
            <p:cNvSpPr>
              <a:spLocks/>
            </p:cNvSpPr>
            <p:nvPr/>
          </p:nvSpPr>
          <p:spPr bwMode="auto">
            <a:xfrm>
              <a:off x="5825730" y="2869901"/>
              <a:ext cx="565032" cy="56503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latin typeface="Calibri" panose="020F0502020204030204" pitchFamily="34" charset="0"/>
              </a:endParaRPr>
            </a:p>
          </p:txBody>
        </p:sp>
        <p:sp>
          <p:nvSpPr>
            <p:cNvPr id="6" name="Rectangle 6">
              <a:extLst>
                <a:ext uri="{FF2B5EF4-FFF2-40B4-BE49-F238E27FC236}">
                  <a16:creationId xmlns="" xmlns:a16="http://schemas.microsoft.com/office/drawing/2014/main" id="{EC091D1B-0D6C-4942-AF29-080F18FE4969}"/>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latin typeface="Calibri" panose="020F0502020204030204" pitchFamily="34" charset="0"/>
              </a:endParaRPr>
            </a:p>
          </p:txBody>
        </p:sp>
        <p:sp>
          <p:nvSpPr>
            <p:cNvPr id="28" name="矩形 27">
              <a:extLst>
                <a:ext uri="{FF2B5EF4-FFF2-40B4-BE49-F238E27FC236}">
                  <a16:creationId xmlns="" xmlns:a16="http://schemas.microsoft.com/office/drawing/2014/main" id="{78FAE88E-3B1E-4B72-8FE2-CC2C520627F0}"/>
                </a:ext>
              </a:extLst>
            </p:cNvPr>
            <p:cNvSpPr/>
            <p:nvPr/>
          </p:nvSpPr>
          <p:spPr>
            <a:xfrm>
              <a:off x="4980395" y="1935654"/>
              <a:ext cx="2241974" cy="2724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CLIENT</a:t>
              </a:r>
              <a:endParaRPr lang="zh-CN" altLang="en-US" b="1" dirty="0">
                <a:solidFill>
                  <a:schemeClr val="bg1"/>
                </a:solidFill>
                <a:latin typeface="Calibri" panose="020F0502020204030204" pitchFamily="34" charset="0"/>
              </a:endParaRPr>
            </a:p>
          </p:txBody>
        </p:sp>
        <p:sp>
          <p:nvSpPr>
            <p:cNvPr id="30" name="矩形 29">
              <a:extLst>
                <a:ext uri="{FF2B5EF4-FFF2-40B4-BE49-F238E27FC236}">
                  <a16:creationId xmlns="" xmlns:a16="http://schemas.microsoft.com/office/drawing/2014/main" id="{D3EABEEF-A8D8-4C3B-9F82-D177013FCDF9}"/>
                </a:ext>
              </a:extLst>
            </p:cNvPr>
            <p:cNvSpPr/>
            <p:nvPr/>
          </p:nvSpPr>
          <p:spPr>
            <a:xfrm>
              <a:off x="4975011" y="4372199"/>
              <a:ext cx="2243021" cy="110267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solidFill>
                    <a:schemeClr val="tx1">
                      <a:lumMod val="65000"/>
                      <a:lumOff val="35000"/>
                    </a:schemeClr>
                  </a:solidFill>
                  <a:latin typeface="Calibri" panose="020F0502020204030204" pitchFamily="34" charset="0"/>
                </a:rPr>
                <a:t>click to add your text here click to add your text here click to add your text here click to add your text here</a:t>
              </a:r>
              <a:endParaRPr lang="zh-CN" altLang="en-US" sz="1400" dirty="0">
                <a:solidFill>
                  <a:schemeClr val="tx1">
                    <a:lumMod val="65000"/>
                    <a:lumOff val="35000"/>
                  </a:schemeClr>
                </a:solidFill>
                <a:latin typeface="Calibri" panose="020F0502020204030204" pitchFamily="34" charset="0"/>
              </a:endParaRPr>
            </a:p>
          </p:txBody>
        </p:sp>
      </p:grpSp>
      <p:grpSp>
        <p:nvGrpSpPr>
          <p:cNvPr id="34" name="组合 33">
            <a:extLst>
              <a:ext uri="{FF2B5EF4-FFF2-40B4-BE49-F238E27FC236}">
                <a16:creationId xmlns="" xmlns:a16="http://schemas.microsoft.com/office/drawing/2014/main" id="{7571B6D6-9464-4CF3-AF68-B66693C8F4FF}"/>
              </a:ext>
            </a:extLst>
          </p:cNvPr>
          <p:cNvGrpSpPr/>
          <p:nvPr/>
        </p:nvGrpSpPr>
        <p:grpSpPr>
          <a:xfrm>
            <a:off x="6527017" y="1067982"/>
            <a:ext cx="4738399" cy="5455887"/>
            <a:chOff x="7956669" y="1903702"/>
            <a:chExt cx="2800231" cy="3800313"/>
          </a:xfrm>
        </p:grpSpPr>
        <p:sp>
          <p:nvSpPr>
            <p:cNvPr id="9" name="Arrow: Pentagon 12">
              <a:extLst>
                <a:ext uri="{FF2B5EF4-FFF2-40B4-BE49-F238E27FC236}">
                  <a16:creationId xmlns="" xmlns:a16="http://schemas.microsoft.com/office/drawing/2014/main" id="{17000868-7A02-40DD-BE03-503F264DB466}"/>
                </a:ext>
              </a:extLst>
            </p:cNvPr>
            <p:cNvSpPr/>
            <p:nvPr/>
          </p:nvSpPr>
          <p:spPr>
            <a:xfrm rot="5400000">
              <a:off x="9170472" y="689901"/>
              <a:ext cx="372626"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fontScale="40000" lnSpcReduction="20000"/>
            </a:bodyPr>
            <a:lstStyle/>
            <a:p>
              <a:pPr algn="ctr"/>
              <a:endParaRPr lang="zh-CN" altLang="en-US" dirty="0">
                <a:latin typeface="Calibri" panose="020F0502020204030204" pitchFamily="34" charset="0"/>
              </a:endParaRPr>
            </a:p>
          </p:txBody>
        </p:sp>
        <p:sp>
          <p:nvSpPr>
            <p:cNvPr id="10" name="Freeform: Shape 19">
              <a:extLst>
                <a:ext uri="{FF2B5EF4-FFF2-40B4-BE49-F238E27FC236}">
                  <a16:creationId xmlns="" xmlns:a16="http://schemas.microsoft.com/office/drawing/2014/main" id="{12CF8B9F-FABF-4B86-992D-B6446D17B3D0}"/>
                </a:ext>
              </a:extLst>
            </p:cNvPr>
            <p:cNvSpPr>
              <a:spLocks/>
            </p:cNvSpPr>
            <p:nvPr/>
          </p:nvSpPr>
          <p:spPr bwMode="auto">
            <a:xfrm>
              <a:off x="9074268" y="2869693"/>
              <a:ext cx="565032" cy="56503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latin typeface="Calibri" panose="020F0502020204030204" pitchFamily="34" charset="0"/>
              </a:endParaRPr>
            </a:p>
          </p:txBody>
        </p:sp>
        <p:sp>
          <p:nvSpPr>
            <p:cNvPr id="8" name="Rectangle 11">
              <a:extLst>
                <a:ext uri="{FF2B5EF4-FFF2-40B4-BE49-F238E27FC236}">
                  <a16:creationId xmlns="" xmlns:a16="http://schemas.microsoft.com/office/drawing/2014/main" id="{7DD5FC04-B4DA-4E5A-987F-A7E3574D3211}"/>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latin typeface="Calibri" panose="020F0502020204030204" pitchFamily="34" charset="0"/>
              </a:endParaRPr>
            </a:p>
          </p:txBody>
        </p:sp>
        <p:sp>
          <p:nvSpPr>
            <p:cNvPr id="29" name="矩形 28">
              <a:extLst>
                <a:ext uri="{FF2B5EF4-FFF2-40B4-BE49-F238E27FC236}">
                  <a16:creationId xmlns="" xmlns:a16="http://schemas.microsoft.com/office/drawing/2014/main" id="{B1ED2202-D6FE-4CEA-BE4D-D9882D60F5B4}"/>
                </a:ext>
              </a:extLst>
            </p:cNvPr>
            <p:cNvSpPr/>
            <p:nvPr/>
          </p:nvSpPr>
          <p:spPr>
            <a:xfrm>
              <a:off x="8235797" y="1913435"/>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SERVER</a:t>
              </a:r>
              <a:endParaRPr lang="zh-CN" altLang="en-US" b="1" dirty="0">
                <a:solidFill>
                  <a:schemeClr val="bg1"/>
                </a:solidFill>
                <a:latin typeface="Calibri" panose="020F0502020204030204" pitchFamily="34" charset="0"/>
              </a:endParaRPr>
            </a:p>
          </p:txBody>
        </p:sp>
        <p:sp>
          <p:nvSpPr>
            <p:cNvPr id="31" name="矩形 30">
              <a:extLst>
                <a:ext uri="{FF2B5EF4-FFF2-40B4-BE49-F238E27FC236}">
                  <a16:creationId xmlns="" xmlns:a16="http://schemas.microsoft.com/office/drawing/2014/main" id="{EF667F3E-2A39-477E-AD88-6442E38DACF2}"/>
                </a:ext>
              </a:extLst>
            </p:cNvPr>
            <p:cNvSpPr/>
            <p:nvPr/>
          </p:nvSpPr>
          <p:spPr>
            <a:xfrm>
              <a:off x="8273761" y="4372199"/>
              <a:ext cx="2243021" cy="110267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solidFill>
                    <a:schemeClr val="tx1">
                      <a:lumMod val="65000"/>
                      <a:lumOff val="35000"/>
                    </a:schemeClr>
                  </a:solidFill>
                  <a:latin typeface="Calibri" panose="020F0502020204030204" pitchFamily="34" charset="0"/>
                </a:rPr>
                <a:t>click to add your text here click to add your text here click to add your text here click to add your text here</a:t>
              </a:r>
              <a:endParaRPr lang="zh-CN" altLang="en-US" sz="1400" dirty="0">
                <a:solidFill>
                  <a:schemeClr val="tx1">
                    <a:lumMod val="65000"/>
                    <a:lumOff val="35000"/>
                  </a:schemeClr>
                </a:solidFill>
                <a:latin typeface="Calibri" panose="020F0502020204030204" pitchFamily="34" charset="0"/>
              </a:endParaRPr>
            </a:p>
          </p:txBody>
        </p:sp>
      </p:grpSp>
      <p:grpSp>
        <p:nvGrpSpPr>
          <p:cNvPr id="20" name="组合 19"/>
          <p:cNvGrpSpPr/>
          <p:nvPr/>
        </p:nvGrpSpPr>
        <p:grpSpPr>
          <a:xfrm>
            <a:off x="1659820" y="217517"/>
            <a:ext cx="5061857" cy="698750"/>
            <a:chOff x="6096000" y="2061026"/>
            <a:chExt cx="5061857" cy="698750"/>
          </a:xfrm>
        </p:grpSpPr>
        <p:sp>
          <p:nvSpPr>
            <p:cNvPr id="21" name="文本框 20"/>
            <p:cNvSpPr txBox="1"/>
            <p:nvPr/>
          </p:nvSpPr>
          <p:spPr>
            <a:xfrm>
              <a:off x="6096000" y="2061026"/>
              <a:ext cx="2516907" cy="523220"/>
            </a:xfrm>
            <a:prstGeom prst="rect">
              <a:avLst/>
            </a:prstGeom>
            <a:noFill/>
          </p:spPr>
          <p:txBody>
            <a:bodyPr wrap="none" rtlCol="0">
              <a:spAutoFit/>
              <a:scene3d>
                <a:camera prst="orthographicFront"/>
                <a:lightRig rig="threePt" dir="t"/>
              </a:scene3d>
              <a:sp3d contourW="12700"/>
            </a:bodyPr>
            <a:lstStyle/>
            <a:p>
              <a:r>
                <a:rPr lang="en-US" altLang="zh-CN" sz="2800" b="1" dirty="0" smtClean="0">
                  <a:solidFill>
                    <a:schemeClr val="accent2"/>
                  </a:solidFill>
                  <a:latin typeface="Calibri" panose="020F0502020204030204" pitchFamily="34" charset="0"/>
                </a:rPr>
                <a:t>Sơ đồ công việc</a:t>
              </a:r>
              <a:endParaRPr lang="zh-CN" altLang="en-US" sz="2800" b="1" dirty="0">
                <a:solidFill>
                  <a:schemeClr val="accent2"/>
                </a:solidFill>
                <a:latin typeface="Calibri" panose="020F0502020204030204" pitchFamily="34" charset="0"/>
              </a:endParaRPr>
            </a:p>
          </p:txBody>
        </p:sp>
        <p:sp>
          <p:nvSpPr>
            <p:cNvPr id="22" name="文本框 2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smtClean="0">
                  <a:solidFill>
                    <a:schemeClr val="bg1">
                      <a:lumMod val="65000"/>
                    </a:schemeClr>
                  </a:solidFill>
                  <a:latin typeface="Calibri" panose="020F0502020204030204" pitchFamily="34" charset="0"/>
                </a:rPr>
                <a:t>Mô tả cách thức hoạt động của Client và Server</a:t>
              </a:r>
              <a:endParaRPr lang="en-US" altLang="zh-CN" sz="1200" dirty="0">
                <a:solidFill>
                  <a:schemeClr val="bg1">
                    <a:lumMod val="65000"/>
                  </a:schemeClr>
                </a:solidFill>
                <a:latin typeface="Calibri" panose="020F0502020204030204" pitchFamily="34" charset="0"/>
              </a:endParaRPr>
            </a:p>
          </p:txBody>
        </p:sp>
      </p:grpSp>
      <p:pic>
        <p:nvPicPr>
          <p:cNvPr id="23" name="Content Placeholder 7" descr="ModuleServer.png"/>
          <p:cNvPicPr>
            <a:picLocks noChangeAspect="1"/>
          </p:cNvPicPr>
          <p:nvPr/>
        </p:nvPicPr>
        <p:blipFill>
          <a:blip r:embed="rId3" cstate="print"/>
          <a:stretch>
            <a:fillRect/>
          </a:stretch>
        </p:blipFill>
        <p:spPr>
          <a:xfrm>
            <a:off x="989468" y="1621542"/>
            <a:ext cx="4523913" cy="4857504"/>
          </a:xfrm>
          <a:prstGeom prst="rect">
            <a:avLst/>
          </a:prstGeom>
          <a:ln>
            <a:solidFill>
              <a:schemeClr val="tx1"/>
            </a:solidFill>
          </a:ln>
        </p:spPr>
      </p:pic>
      <p:pic>
        <p:nvPicPr>
          <p:cNvPr id="24" name="Content Placeholder 5" descr="ModuleClient.png"/>
          <p:cNvPicPr>
            <a:picLocks noChangeAspect="1"/>
          </p:cNvPicPr>
          <p:nvPr/>
        </p:nvPicPr>
        <p:blipFill>
          <a:blip r:embed="rId4" cstate="print"/>
          <a:stretch>
            <a:fillRect/>
          </a:stretch>
        </p:blipFill>
        <p:spPr>
          <a:xfrm>
            <a:off x="6617440" y="1614430"/>
            <a:ext cx="4575615" cy="4973779"/>
          </a:xfrm>
          <a:prstGeom prst="rect">
            <a:avLst/>
          </a:prstGeom>
          <a:ln>
            <a:solidFill>
              <a:schemeClr val="tx1"/>
            </a:solidFill>
          </a:ln>
        </p:spPr>
      </p:pic>
    </p:spTree>
    <p:extLst>
      <p:ext uri="{BB962C8B-B14F-4D97-AF65-F5344CB8AC3E}">
        <p14:creationId xmlns="" xmlns:p14="http://schemas.microsoft.com/office/powerpoint/2010/main" val="979967812"/>
      </p:ext>
    </p:extLst>
  </p:cSld>
  <p:clrMapOvr>
    <a:masterClrMapping/>
  </p:clrMapOvr>
  <mc:AlternateContent xmlns:mc="http://schemas.openxmlformats.org/markup-compatibility/2006">
    <mc:Choice xmlns=""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100000">
                                          <p:val>
                                            <p:strVal val="#ppt_x"/>
                                          </p:val>
                                        </p:tav>
                                      </p:tavLst>
                                    </p:anim>
                                    <p:anim calcmode="lin" valueType="num">
                                      <p:cBhvr>
                                        <p:cTn id="8" dur="500" fill="hold"/>
                                        <p:tgtEl>
                                          <p:spTgt spid="33"/>
                                        </p:tgtEl>
                                        <p:attrNameLst>
                                          <p:attrName>ppt_y</p:attrName>
                                        </p:attrNameLst>
                                      </p:cBhvr>
                                      <p:tavLst>
                                        <p:tav tm="0">
                                          <p:val>
                                            <p:strVal val="#ppt_y-#ppt_h/2"/>
                                          </p:val>
                                        </p:tav>
                                        <p:tav tm="100000">
                                          <p:val>
                                            <p:strVal val="#ppt_y"/>
                                          </p:val>
                                        </p:tav>
                                      </p:tavLst>
                                    </p:anim>
                                    <p:anim calcmode="lin" valueType="num">
                                      <p:cBhvr>
                                        <p:cTn id="9" dur="500" fill="hold"/>
                                        <p:tgtEl>
                                          <p:spTgt spid="33"/>
                                        </p:tgtEl>
                                        <p:attrNameLst>
                                          <p:attrName>ppt_w</p:attrName>
                                        </p:attrNameLst>
                                      </p:cBhvr>
                                      <p:tavLst>
                                        <p:tav tm="0">
                                          <p:val>
                                            <p:strVal val="#ppt_w"/>
                                          </p:val>
                                        </p:tav>
                                        <p:tav tm="100000">
                                          <p:val>
                                            <p:strVal val="#ppt_w"/>
                                          </p:val>
                                        </p:tav>
                                      </p:tavLst>
                                    </p:anim>
                                    <p:anim calcmode="lin" valueType="num">
                                      <p:cBhvr>
                                        <p:cTn id="10" dur="500" fill="hold"/>
                                        <p:tgtEl>
                                          <p:spTgt spid="33"/>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ppt_x</p:attrName>
                                        </p:attrNameLst>
                                      </p:cBhvr>
                                      <p:tavLst>
                                        <p:tav tm="0">
                                          <p:val>
                                            <p:strVal val="#ppt_x"/>
                                          </p:val>
                                        </p:tav>
                                        <p:tav tm="100000">
                                          <p:val>
                                            <p:strVal val="#ppt_x"/>
                                          </p:val>
                                        </p:tav>
                                      </p:tavLst>
                                    </p:anim>
                                    <p:anim calcmode="lin" valueType="num">
                                      <p:cBhvr>
                                        <p:cTn id="15" dur="500" fill="hold"/>
                                        <p:tgtEl>
                                          <p:spTgt spid="34"/>
                                        </p:tgtEl>
                                        <p:attrNameLst>
                                          <p:attrName>ppt_y</p:attrName>
                                        </p:attrNameLst>
                                      </p:cBhvr>
                                      <p:tavLst>
                                        <p:tav tm="0">
                                          <p:val>
                                            <p:strVal val="#ppt_y-#ppt_h/2"/>
                                          </p:val>
                                        </p:tav>
                                        <p:tav tm="100000">
                                          <p:val>
                                            <p:strVal val="#ppt_y"/>
                                          </p:val>
                                        </p:tav>
                                      </p:tavLst>
                                    </p:anim>
                                    <p:anim calcmode="lin" valueType="num">
                                      <p:cBhvr>
                                        <p:cTn id="16" dur="500" fill="hold"/>
                                        <p:tgtEl>
                                          <p:spTgt spid="34"/>
                                        </p:tgtEl>
                                        <p:attrNameLst>
                                          <p:attrName>ppt_w</p:attrName>
                                        </p:attrNameLst>
                                      </p:cBhvr>
                                      <p:tavLst>
                                        <p:tav tm="0">
                                          <p:val>
                                            <p:strVal val="#ppt_w"/>
                                          </p:val>
                                        </p:tav>
                                        <p:tav tm="100000">
                                          <p:val>
                                            <p:strVal val="#ppt_w"/>
                                          </p:val>
                                        </p:tav>
                                      </p:tavLst>
                                    </p:anim>
                                    <p:anim calcmode="lin" valueType="num">
                                      <p:cBhvr>
                                        <p:cTn id="17"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 xmlns:a16="http://schemas.microsoft.com/office/drawing/2014/main" id="{6EA61E07-60A3-40F4-B834-E04E5145618C}"/>
              </a:ext>
            </a:extLst>
          </p:cNvPr>
          <p:cNvSpPr/>
          <p:nvPr/>
        </p:nvSpPr>
        <p:spPr>
          <a:xfrm>
            <a:off x="8480411" y="1865052"/>
            <a:ext cx="221700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scene3d>
              <a:camera prst="orthographicFront"/>
              <a:lightRig rig="threePt" dir="t"/>
            </a:scene3d>
            <a:sp3d contourW="12700"/>
          </a:bodyPr>
          <a:lstStyle/>
          <a:p>
            <a:pPr algn="just"/>
            <a:r>
              <a:rPr lang="en-US" altLang="zh-CN" dirty="0" smtClean="0">
                <a:solidFill>
                  <a:schemeClr val="tx1">
                    <a:lumMod val="65000"/>
                    <a:lumOff val="35000"/>
                  </a:schemeClr>
                </a:solidFill>
                <a:latin typeface="Calibri" panose="020F0502020204030204" pitchFamily="34" charset="0"/>
              </a:rPr>
              <a:t>1. SERVER</a:t>
            </a:r>
          </a:p>
          <a:p>
            <a:pPr algn="just"/>
            <a:r>
              <a:rPr lang="en-US" altLang="zh-CN" dirty="0" smtClean="0">
                <a:solidFill>
                  <a:schemeClr val="tx1">
                    <a:lumMod val="65000"/>
                    <a:lumOff val="35000"/>
                  </a:schemeClr>
                </a:solidFill>
                <a:latin typeface="Calibri" panose="020F0502020204030204" pitchFamily="34" charset="0"/>
              </a:rPr>
              <a:t>2. CLIENT</a:t>
            </a:r>
            <a:endParaRPr lang="zh-CN" altLang="en-US" dirty="0">
              <a:solidFill>
                <a:schemeClr val="tx1">
                  <a:lumMod val="65000"/>
                  <a:lumOff val="35000"/>
                </a:schemeClr>
              </a:solidFill>
              <a:latin typeface="Calibri" panose="020F0502020204030204" pitchFamily="34" charset="0"/>
            </a:endParaRPr>
          </a:p>
        </p:txBody>
      </p:sp>
      <p:grpSp>
        <p:nvGrpSpPr>
          <p:cNvPr id="91" name="组合 90">
            <a:extLst>
              <a:ext uri="{FF2B5EF4-FFF2-40B4-BE49-F238E27FC236}">
                <a16:creationId xmlns="" xmlns:a16="http://schemas.microsoft.com/office/drawing/2014/main" id="{D8519644-A1FF-47A0-AAA5-3795593E60B0}"/>
              </a:ext>
            </a:extLst>
          </p:cNvPr>
          <p:cNvGrpSpPr/>
          <p:nvPr/>
        </p:nvGrpSpPr>
        <p:grpSpPr>
          <a:xfrm>
            <a:off x="3406648" y="1017060"/>
            <a:ext cx="5395910" cy="3067824"/>
            <a:chOff x="3442159" y="2277692"/>
            <a:chExt cx="5395910" cy="3067824"/>
          </a:xfrm>
        </p:grpSpPr>
        <p:grpSp>
          <p:nvGrpSpPr>
            <p:cNvPr id="24" name="Group 2">
              <a:extLst>
                <a:ext uri="{FF2B5EF4-FFF2-40B4-BE49-F238E27FC236}">
                  <a16:creationId xmlns="" xmlns:a16="http://schemas.microsoft.com/office/drawing/2014/main" id="{0FCE2B64-328F-4449-974C-97D6EF2D4CBF}"/>
                </a:ext>
              </a:extLst>
            </p:cNvPr>
            <p:cNvGrpSpPr>
              <a:grpSpLocks noChangeAspect="1"/>
            </p:cNvGrpSpPr>
            <p:nvPr/>
          </p:nvGrpSpPr>
          <p:grpSpPr bwMode="auto">
            <a:xfrm rot="5400000">
              <a:off x="4606202" y="1113649"/>
              <a:ext cx="3067824" cy="5395910"/>
              <a:chOff x="2689" y="825"/>
              <a:chExt cx="2345" cy="3300"/>
            </a:xfrm>
          </p:grpSpPr>
          <p:sp>
            <p:nvSpPr>
              <p:cNvPr id="29" name="Freeform: Shape 7">
                <a:extLst>
                  <a:ext uri="{FF2B5EF4-FFF2-40B4-BE49-F238E27FC236}">
                    <a16:creationId xmlns="" xmlns:a16="http://schemas.microsoft.com/office/drawing/2014/main" id="{7BF76DB9-B3B5-4998-8DB4-8C1BA24CB245}"/>
                  </a:ext>
                </a:extLst>
              </p:cNvPr>
              <p:cNvSpPr>
                <a:spLocks/>
              </p:cNvSpPr>
              <p:nvPr/>
            </p:nvSpPr>
            <p:spPr bwMode="auto">
              <a:xfrm>
                <a:off x="4311" y="1452"/>
                <a:ext cx="462" cy="1795"/>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0" name="Freeform: Shape 8">
                <a:extLst>
                  <a:ext uri="{FF2B5EF4-FFF2-40B4-BE49-F238E27FC236}">
                    <a16:creationId xmlns="" xmlns:a16="http://schemas.microsoft.com/office/drawing/2014/main" id="{F79FDDC9-8A40-4E0E-BFB1-17A468B0CE22}"/>
                  </a:ext>
                </a:extLst>
              </p:cNvPr>
              <p:cNvSpPr>
                <a:spLocks/>
              </p:cNvSpPr>
              <p:nvPr/>
            </p:nvSpPr>
            <p:spPr bwMode="auto">
              <a:xfrm>
                <a:off x="4311" y="1436"/>
                <a:ext cx="462" cy="1811"/>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2" name="Freeform: Shape 10">
                <a:extLst>
                  <a:ext uri="{FF2B5EF4-FFF2-40B4-BE49-F238E27FC236}">
                    <a16:creationId xmlns="" xmlns:a16="http://schemas.microsoft.com/office/drawing/2014/main" id="{DB840E9B-5D97-4851-87B7-198ED7E0A31F}"/>
                  </a:ext>
                </a:extLst>
              </p:cNvPr>
              <p:cNvSpPr>
                <a:spLocks/>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3" name="Freeform: Shape 11">
                <a:extLst>
                  <a:ext uri="{FF2B5EF4-FFF2-40B4-BE49-F238E27FC236}">
                    <a16:creationId xmlns="" xmlns:a16="http://schemas.microsoft.com/office/drawing/2014/main" id="{4699FB68-96B5-4A1D-9156-32D11A07FDF6}"/>
                  </a:ext>
                </a:extLst>
              </p:cNvPr>
              <p:cNvSpPr>
                <a:spLocks/>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4" name="Freeform: Shape 12">
                <a:extLst>
                  <a:ext uri="{FF2B5EF4-FFF2-40B4-BE49-F238E27FC236}">
                    <a16:creationId xmlns="" xmlns:a16="http://schemas.microsoft.com/office/drawing/2014/main" id="{87983A76-CE2A-43B0-8FA7-6640C8D02781}"/>
                  </a:ext>
                </a:extLst>
              </p:cNvPr>
              <p:cNvSpPr>
                <a:spLocks/>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5" name="Freeform: Shape 13">
                <a:extLst>
                  <a:ext uri="{FF2B5EF4-FFF2-40B4-BE49-F238E27FC236}">
                    <a16:creationId xmlns="" xmlns:a16="http://schemas.microsoft.com/office/drawing/2014/main" id="{E978337A-9B12-4FFA-BD5A-571A4F4EBD60}"/>
                  </a:ext>
                </a:extLst>
              </p:cNvPr>
              <p:cNvSpPr>
                <a:spLocks/>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6" name="Freeform: Shape 14">
                <a:extLst>
                  <a:ext uri="{FF2B5EF4-FFF2-40B4-BE49-F238E27FC236}">
                    <a16:creationId xmlns="" xmlns:a16="http://schemas.microsoft.com/office/drawing/2014/main" id="{FBCE0E89-1D44-45C9-9C4A-C11C7EC43D75}"/>
                  </a:ext>
                </a:extLst>
              </p:cNvPr>
              <p:cNvSpPr>
                <a:spLocks/>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7" name="Freeform: Shape 15">
                <a:extLst>
                  <a:ext uri="{FF2B5EF4-FFF2-40B4-BE49-F238E27FC236}">
                    <a16:creationId xmlns="" xmlns:a16="http://schemas.microsoft.com/office/drawing/2014/main" id="{DBCC9F92-C3D9-4F62-8BE5-4F42897700F1}"/>
                  </a:ext>
                </a:extLst>
              </p:cNvPr>
              <p:cNvSpPr>
                <a:spLocks/>
              </p:cNvSpPr>
              <p:nvPr/>
            </p:nvSpPr>
            <p:spPr bwMode="auto">
              <a:xfrm>
                <a:off x="4311" y="1431"/>
                <a:ext cx="462" cy="1816"/>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8" name="Freeform: Shape 16">
                <a:extLst>
                  <a:ext uri="{FF2B5EF4-FFF2-40B4-BE49-F238E27FC236}">
                    <a16:creationId xmlns="" xmlns:a16="http://schemas.microsoft.com/office/drawing/2014/main" id="{DA0F495F-7C69-4E1E-BA93-70C38600F619}"/>
                  </a:ext>
                </a:extLst>
              </p:cNvPr>
              <p:cNvSpPr>
                <a:spLocks/>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9" name="Freeform: Shape 17">
                <a:extLst>
                  <a:ext uri="{FF2B5EF4-FFF2-40B4-BE49-F238E27FC236}">
                    <a16:creationId xmlns="" xmlns:a16="http://schemas.microsoft.com/office/drawing/2014/main" id="{CC338025-2A38-4325-8A81-5DA72A392038}"/>
                  </a:ext>
                </a:extLst>
              </p:cNvPr>
              <p:cNvSpPr>
                <a:spLocks/>
              </p:cNvSpPr>
              <p:nvPr/>
            </p:nvSpPr>
            <p:spPr bwMode="auto">
              <a:xfrm>
                <a:off x="4118" y="1048"/>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0" name="Freeform: Shape 18">
                <a:extLst>
                  <a:ext uri="{FF2B5EF4-FFF2-40B4-BE49-F238E27FC236}">
                    <a16:creationId xmlns="" xmlns:a16="http://schemas.microsoft.com/office/drawing/2014/main" id="{1E6E0CEE-F40F-4C1C-98F2-AA6549B9FFF0}"/>
                  </a:ext>
                </a:extLst>
              </p:cNvPr>
              <p:cNvSpPr>
                <a:spLocks/>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1" name="Freeform: Shape 19">
                <a:extLst>
                  <a:ext uri="{FF2B5EF4-FFF2-40B4-BE49-F238E27FC236}">
                    <a16:creationId xmlns="" xmlns:a16="http://schemas.microsoft.com/office/drawing/2014/main" id="{1AC3C35C-5600-4DED-A36B-80E67F71F6A6}"/>
                  </a:ext>
                </a:extLst>
              </p:cNvPr>
              <p:cNvSpPr>
                <a:spLocks/>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2" name="Freeform: Shape 20">
                <a:extLst>
                  <a:ext uri="{FF2B5EF4-FFF2-40B4-BE49-F238E27FC236}">
                    <a16:creationId xmlns="" xmlns:a16="http://schemas.microsoft.com/office/drawing/2014/main" id="{5B3D78AE-25E1-4132-A8FD-439962878094}"/>
                  </a:ext>
                </a:extLst>
              </p:cNvPr>
              <p:cNvSpPr>
                <a:spLocks/>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3" name="Freeform: Shape 21">
                <a:extLst>
                  <a:ext uri="{FF2B5EF4-FFF2-40B4-BE49-F238E27FC236}">
                    <a16:creationId xmlns="" xmlns:a16="http://schemas.microsoft.com/office/drawing/2014/main" id="{0065FA5D-6CD7-4D25-AA70-BA4C4E9579EA}"/>
                  </a:ext>
                </a:extLst>
              </p:cNvPr>
              <p:cNvSpPr>
                <a:spLocks/>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4" name="Freeform: Shape 22">
                <a:extLst>
                  <a:ext uri="{FF2B5EF4-FFF2-40B4-BE49-F238E27FC236}">
                    <a16:creationId xmlns="" xmlns:a16="http://schemas.microsoft.com/office/drawing/2014/main" id="{D25E0F78-2971-4A6E-9C85-6762D10DB9FB}"/>
                  </a:ext>
                </a:extLst>
              </p:cNvPr>
              <p:cNvSpPr>
                <a:spLocks/>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5" name="Freeform: Shape 23">
                <a:extLst>
                  <a:ext uri="{FF2B5EF4-FFF2-40B4-BE49-F238E27FC236}">
                    <a16:creationId xmlns="" xmlns:a16="http://schemas.microsoft.com/office/drawing/2014/main" id="{98219631-F95E-419E-A250-A98F26D4A0B8}"/>
                  </a:ext>
                </a:extLst>
              </p:cNvPr>
              <p:cNvSpPr>
                <a:spLocks/>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6" name="Freeform: Shape 24">
                <a:extLst>
                  <a:ext uri="{FF2B5EF4-FFF2-40B4-BE49-F238E27FC236}">
                    <a16:creationId xmlns="" xmlns:a16="http://schemas.microsoft.com/office/drawing/2014/main" id="{43880A85-9EAF-4297-A168-C9F51ADB2D87}"/>
                  </a:ext>
                </a:extLst>
              </p:cNvPr>
              <p:cNvSpPr>
                <a:spLocks/>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7" name="Freeform: Shape 25">
                <a:extLst>
                  <a:ext uri="{FF2B5EF4-FFF2-40B4-BE49-F238E27FC236}">
                    <a16:creationId xmlns="" xmlns:a16="http://schemas.microsoft.com/office/drawing/2014/main" id="{5D02524D-1DBB-4131-8EF9-A4E04CC60B1E}"/>
                  </a:ext>
                </a:extLst>
              </p:cNvPr>
              <p:cNvSpPr>
                <a:spLocks/>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close/>
                    <a:moveTo>
                      <a:pt x="227" y="0"/>
                    </a:moveTo>
                    <a:lnTo>
                      <a:pt x="227" y="0"/>
                    </a:lnTo>
                    <a:lnTo>
                      <a:pt x="694" y="366"/>
                    </a:lnTo>
                    <a:lnTo>
                      <a:pt x="694" y="1491"/>
                    </a:lnTo>
                    <a:lnTo>
                      <a:pt x="917" y="1491"/>
                    </a:lnTo>
                    <a:lnTo>
                      <a:pt x="917" y="1491"/>
                    </a:lnTo>
                    <a:lnTo>
                      <a:pt x="694" y="1491"/>
                    </a:lnTo>
                    <a:lnTo>
                      <a:pt x="694" y="366"/>
                    </a:lnTo>
                    <a:lnTo>
                      <a:pt x="227"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8" name="Freeform: Shape 26">
                <a:extLst>
                  <a:ext uri="{FF2B5EF4-FFF2-40B4-BE49-F238E27FC236}">
                    <a16:creationId xmlns="" xmlns:a16="http://schemas.microsoft.com/office/drawing/2014/main" id="{18F532F2-83FA-4445-A8F2-36A55539F715}"/>
                  </a:ext>
                </a:extLst>
              </p:cNvPr>
              <p:cNvSpPr>
                <a:spLocks/>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moveTo>
                      <a:pt x="227" y="0"/>
                    </a:moveTo>
                    <a:lnTo>
                      <a:pt x="227" y="0"/>
                    </a:lnTo>
                    <a:lnTo>
                      <a:pt x="694" y="366"/>
                    </a:lnTo>
                    <a:lnTo>
                      <a:pt x="694" y="1491"/>
                    </a:lnTo>
                    <a:lnTo>
                      <a:pt x="917" y="1491"/>
                    </a:lnTo>
                    <a:lnTo>
                      <a:pt x="917" y="1491"/>
                    </a:lnTo>
                    <a:lnTo>
                      <a:pt x="694" y="1491"/>
                    </a:lnTo>
                    <a:lnTo>
                      <a:pt x="694" y="366"/>
                    </a:lnTo>
                    <a:lnTo>
                      <a:pt x="2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9" name="Freeform: Shape 27">
                <a:extLst>
                  <a:ext uri="{FF2B5EF4-FFF2-40B4-BE49-F238E27FC236}">
                    <a16:creationId xmlns="" xmlns:a16="http://schemas.microsoft.com/office/drawing/2014/main" id="{E824233F-DB1C-4572-BAAB-6B023AB13DFB}"/>
                  </a:ext>
                </a:extLst>
              </p:cNvPr>
              <p:cNvSpPr>
                <a:spLocks/>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0" name="Freeform: Shape 28">
                <a:extLst>
                  <a:ext uri="{FF2B5EF4-FFF2-40B4-BE49-F238E27FC236}">
                    <a16:creationId xmlns="" xmlns:a16="http://schemas.microsoft.com/office/drawing/2014/main" id="{46975956-DA73-4B3A-8494-A16FC385936E}"/>
                  </a:ext>
                </a:extLst>
              </p:cNvPr>
              <p:cNvSpPr>
                <a:spLocks/>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1" name="Freeform: Shape 29">
                <a:extLst>
                  <a:ext uri="{FF2B5EF4-FFF2-40B4-BE49-F238E27FC236}">
                    <a16:creationId xmlns="" xmlns:a16="http://schemas.microsoft.com/office/drawing/2014/main" id="{1202BB33-DB57-4501-B138-7A71CB300755}"/>
                  </a:ext>
                </a:extLst>
              </p:cNvPr>
              <p:cNvSpPr>
                <a:spLocks/>
              </p:cNvSpPr>
              <p:nvPr/>
            </p:nvSpPr>
            <p:spPr bwMode="auto">
              <a:xfrm>
                <a:off x="3617" y="3441"/>
                <a:ext cx="917" cy="396"/>
              </a:xfrm>
              <a:custGeom>
                <a:avLst/>
                <a:gdLst>
                  <a:gd name="T0" fmla="*/ 917 w 917"/>
                  <a:gd name="T1" fmla="*/ 0 h 396"/>
                  <a:gd name="T2" fmla="*/ 694 w 917"/>
                  <a:gd name="T3" fmla="*/ 0 h 396"/>
                  <a:gd name="T4" fmla="*/ 458 w 917"/>
                  <a:gd name="T5" fmla="*/ 0 h 396"/>
                  <a:gd name="T6" fmla="*/ 227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694" y="0"/>
                    </a:lnTo>
                    <a:lnTo>
                      <a:pt x="458" y="0"/>
                    </a:lnTo>
                    <a:lnTo>
                      <a:pt x="227" y="0"/>
                    </a:lnTo>
                    <a:lnTo>
                      <a:pt x="0" y="0"/>
                    </a:lnTo>
                    <a:lnTo>
                      <a:pt x="458" y="396"/>
                    </a:lnTo>
                    <a:lnTo>
                      <a:pt x="91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2" name="Freeform: Shape 30">
                <a:extLst>
                  <a:ext uri="{FF2B5EF4-FFF2-40B4-BE49-F238E27FC236}">
                    <a16:creationId xmlns="" xmlns:a16="http://schemas.microsoft.com/office/drawing/2014/main" id="{21BBF25B-69AB-4ED4-9E24-4D91484A3764}"/>
                  </a:ext>
                </a:extLst>
              </p:cNvPr>
              <p:cNvSpPr>
                <a:spLocks/>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3" name="Freeform: Shape 31">
                <a:extLst>
                  <a:ext uri="{FF2B5EF4-FFF2-40B4-BE49-F238E27FC236}">
                    <a16:creationId xmlns="" xmlns:a16="http://schemas.microsoft.com/office/drawing/2014/main" id="{3AF10D94-9085-448E-88C8-5F8402B91EFF}"/>
                  </a:ext>
                </a:extLst>
              </p:cNvPr>
              <p:cNvSpPr>
                <a:spLocks/>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4" name="Freeform: Shape 32">
                <a:extLst>
                  <a:ext uri="{FF2B5EF4-FFF2-40B4-BE49-F238E27FC236}">
                    <a16:creationId xmlns="" xmlns:a16="http://schemas.microsoft.com/office/drawing/2014/main" id="{1F74E722-666B-43C9-B835-C05F7D9F2811}"/>
                  </a:ext>
                </a:extLst>
              </p:cNvPr>
              <p:cNvSpPr>
                <a:spLocks/>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5" name="Freeform: Shape 33">
                <a:extLst>
                  <a:ext uri="{FF2B5EF4-FFF2-40B4-BE49-F238E27FC236}">
                    <a16:creationId xmlns="" xmlns:a16="http://schemas.microsoft.com/office/drawing/2014/main" id="{CDA468D3-9AF1-473E-B29E-1C8E4402A302}"/>
                  </a:ext>
                </a:extLst>
              </p:cNvPr>
              <p:cNvSpPr>
                <a:spLocks/>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6" name="Freeform: Shape 34">
                <a:extLst>
                  <a:ext uri="{FF2B5EF4-FFF2-40B4-BE49-F238E27FC236}">
                    <a16:creationId xmlns="" xmlns:a16="http://schemas.microsoft.com/office/drawing/2014/main" id="{43F86DAE-A01B-4440-95C3-A35B94C1BC34}"/>
                  </a:ext>
                </a:extLst>
              </p:cNvPr>
              <p:cNvSpPr>
                <a:spLocks/>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7" name="Freeform: Shape 35">
                <a:extLst>
                  <a:ext uri="{FF2B5EF4-FFF2-40B4-BE49-F238E27FC236}">
                    <a16:creationId xmlns="" xmlns:a16="http://schemas.microsoft.com/office/drawing/2014/main" id="{6B3309C4-2441-45AD-98B3-B14FF8DD221A}"/>
                  </a:ext>
                </a:extLst>
              </p:cNvPr>
              <p:cNvSpPr>
                <a:spLocks/>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8" name="Freeform: Shape 36">
                <a:extLst>
                  <a:ext uri="{FF2B5EF4-FFF2-40B4-BE49-F238E27FC236}">
                    <a16:creationId xmlns="" xmlns:a16="http://schemas.microsoft.com/office/drawing/2014/main" id="{5CF08872-CA13-4B6E-B1AB-1A243A0E6883}"/>
                  </a:ext>
                </a:extLst>
              </p:cNvPr>
              <p:cNvSpPr>
                <a:spLocks/>
              </p:cNvSpPr>
              <p:nvPr/>
            </p:nvSpPr>
            <p:spPr bwMode="auto">
              <a:xfrm>
                <a:off x="3151" y="1072"/>
                <a:ext cx="920" cy="396"/>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9" name="Freeform: Shape 37">
                <a:extLst>
                  <a:ext uri="{FF2B5EF4-FFF2-40B4-BE49-F238E27FC236}">
                    <a16:creationId xmlns="" xmlns:a16="http://schemas.microsoft.com/office/drawing/2014/main" id="{0F722481-381A-4E38-BFE8-4CB048515862}"/>
                  </a:ext>
                </a:extLst>
              </p:cNvPr>
              <p:cNvSpPr>
                <a:spLocks/>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0" name="Freeform: Shape 38">
                <a:extLst>
                  <a:ext uri="{FF2B5EF4-FFF2-40B4-BE49-F238E27FC236}">
                    <a16:creationId xmlns="" xmlns:a16="http://schemas.microsoft.com/office/drawing/2014/main" id="{978A7C65-51E0-4C78-8557-3C9ECBA92219}"/>
                  </a:ext>
                </a:extLst>
              </p:cNvPr>
              <p:cNvSpPr>
                <a:spLocks/>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1" name="Freeform: Shape 39">
                <a:extLst>
                  <a:ext uri="{FF2B5EF4-FFF2-40B4-BE49-F238E27FC236}">
                    <a16:creationId xmlns="" xmlns:a16="http://schemas.microsoft.com/office/drawing/2014/main" id="{0D67C474-B884-4696-A47A-A23FCA21CAC0}"/>
                  </a:ext>
                </a:extLst>
              </p:cNvPr>
              <p:cNvSpPr>
                <a:spLocks/>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2" name="Freeform: Shape 40">
                <a:extLst>
                  <a:ext uri="{FF2B5EF4-FFF2-40B4-BE49-F238E27FC236}">
                    <a16:creationId xmlns="" xmlns:a16="http://schemas.microsoft.com/office/drawing/2014/main" id="{A6D27F40-82C0-42C5-8A78-A30462DE7231}"/>
                  </a:ext>
                </a:extLst>
              </p:cNvPr>
              <p:cNvSpPr>
                <a:spLocks/>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3" name="Freeform: Shape 41">
                <a:extLst>
                  <a:ext uri="{FF2B5EF4-FFF2-40B4-BE49-F238E27FC236}">
                    <a16:creationId xmlns="" xmlns:a16="http://schemas.microsoft.com/office/drawing/2014/main" id="{C6269385-002C-4F75-9269-71F67C76A520}"/>
                  </a:ext>
                </a:extLst>
              </p:cNvPr>
              <p:cNvSpPr>
                <a:spLocks/>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4" name="Freeform: Shape 42">
                <a:extLst>
                  <a:ext uri="{FF2B5EF4-FFF2-40B4-BE49-F238E27FC236}">
                    <a16:creationId xmlns="" xmlns:a16="http://schemas.microsoft.com/office/drawing/2014/main" id="{B576FFB6-1779-431B-8CA2-6293FD2F9C9C}"/>
                  </a:ext>
                </a:extLst>
              </p:cNvPr>
              <p:cNvSpPr>
                <a:spLocks/>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5" name="Freeform: Shape 43">
                <a:extLst>
                  <a:ext uri="{FF2B5EF4-FFF2-40B4-BE49-F238E27FC236}">
                    <a16:creationId xmlns="" xmlns:a16="http://schemas.microsoft.com/office/drawing/2014/main" id="{53E133A8-80E6-4A86-A722-5098A1AA37A9}"/>
                  </a:ext>
                </a:extLst>
              </p:cNvPr>
              <p:cNvSpPr>
                <a:spLocks/>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6" name="Freeform: Shape 44">
                <a:extLst>
                  <a:ext uri="{FF2B5EF4-FFF2-40B4-BE49-F238E27FC236}">
                    <a16:creationId xmlns="" xmlns:a16="http://schemas.microsoft.com/office/drawing/2014/main" id="{27746ED1-3D55-463A-9302-4D147C0BF7F6}"/>
                  </a:ext>
                </a:extLst>
              </p:cNvPr>
              <p:cNvSpPr>
                <a:spLocks/>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7" name="Freeform: Shape 45">
                <a:extLst>
                  <a:ext uri="{FF2B5EF4-FFF2-40B4-BE49-F238E27FC236}">
                    <a16:creationId xmlns="" xmlns:a16="http://schemas.microsoft.com/office/drawing/2014/main" id="{0DAFF162-C6DF-4EA5-B551-77747068CD5F}"/>
                  </a:ext>
                </a:extLst>
              </p:cNvPr>
              <p:cNvSpPr>
                <a:spLocks/>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68" name="Freeform: Shape 46">
                <a:extLst>
                  <a:ext uri="{FF2B5EF4-FFF2-40B4-BE49-F238E27FC236}">
                    <a16:creationId xmlns="" xmlns:a16="http://schemas.microsoft.com/office/drawing/2014/main" id="{90B1F981-6B75-42FD-8CA6-0DC2C7E381E1}"/>
                  </a:ext>
                </a:extLst>
              </p:cNvPr>
              <p:cNvSpPr>
                <a:spLocks/>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grpSp>
        <p:sp>
          <p:nvSpPr>
            <p:cNvPr id="84" name="矩形 83">
              <a:extLst>
                <a:ext uri="{FF2B5EF4-FFF2-40B4-BE49-F238E27FC236}">
                  <a16:creationId xmlns="" xmlns:a16="http://schemas.microsoft.com/office/drawing/2014/main" id="{16036F8C-060D-4C9C-9E5C-185723E8EBB1}"/>
                </a:ext>
              </a:extLst>
            </p:cNvPr>
            <p:cNvSpPr/>
            <p:nvPr/>
          </p:nvSpPr>
          <p:spPr>
            <a:xfrm>
              <a:off x="4173814" y="2672962"/>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Ngôn ngữ lập trình</a:t>
              </a:r>
              <a:endParaRPr lang="zh-CN" altLang="en-US" b="1" dirty="0">
                <a:solidFill>
                  <a:schemeClr val="bg1"/>
                </a:solidFill>
                <a:latin typeface="Calibri" panose="020F0502020204030204" pitchFamily="34" charset="0"/>
              </a:endParaRPr>
            </a:p>
          </p:txBody>
        </p:sp>
        <p:sp>
          <p:nvSpPr>
            <p:cNvPr id="85" name="矩形 84">
              <a:extLst>
                <a:ext uri="{FF2B5EF4-FFF2-40B4-BE49-F238E27FC236}">
                  <a16:creationId xmlns="" xmlns:a16="http://schemas.microsoft.com/office/drawing/2014/main" id="{6544DF4E-F67F-4D7F-89F1-EBE99CB736EE}"/>
                </a:ext>
              </a:extLst>
            </p:cNvPr>
            <p:cNvSpPr/>
            <p:nvPr/>
          </p:nvSpPr>
          <p:spPr>
            <a:xfrm>
              <a:off x="4173814" y="3849907"/>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SERVER Class</a:t>
              </a:r>
              <a:endParaRPr lang="zh-CN" altLang="en-US" b="1" dirty="0">
                <a:solidFill>
                  <a:schemeClr val="bg1"/>
                </a:solidFill>
                <a:latin typeface="Calibri" panose="020F0502020204030204" pitchFamily="34" charset="0"/>
              </a:endParaRPr>
            </a:p>
          </p:txBody>
        </p:sp>
        <p:sp>
          <p:nvSpPr>
            <p:cNvPr id="86" name="矩形 85">
              <a:extLst>
                <a:ext uri="{FF2B5EF4-FFF2-40B4-BE49-F238E27FC236}">
                  <a16:creationId xmlns="" xmlns:a16="http://schemas.microsoft.com/office/drawing/2014/main" id="{D2987350-C3BA-4DDF-A44A-04450D6DB812}"/>
                </a:ext>
              </a:extLst>
            </p:cNvPr>
            <p:cNvSpPr/>
            <p:nvPr/>
          </p:nvSpPr>
          <p:spPr>
            <a:xfrm>
              <a:off x="5579047" y="3277649"/>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Moduls</a:t>
              </a:r>
              <a:endParaRPr lang="zh-CN" altLang="en-US" b="1" dirty="0">
                <a:solidFill>
                  <a:schemeClr val="bg1"/>
                </a:solidFill>
                <a:latin typeface="Calibri" panose="020F0502020204030204" pitchFamily="34" charset="0"/>
              </a:endParaRPr>
            </a:p>
          </p:txBody>
        </p:sp>
        <p:sp>
          <p:nvSpPr>
            <p:cNvPr id="87" name="矩形 86">
              <a:extLst>
                <a:ext uri="{FF2B5EF4-FFF2-40B4-BE49-F238E27FC236}">
                  <a16:creationId xmlns="" xmlns:a16="http://schemas.microsoft.com/office/drawing/2014/main" id="{690DD37D-6B8F-4519-A3C3-4FFB54F20D4E}"/>
                </a:ext>
              </a:extLst>
            </p:cNvPr>
            <p:cNvSpPr/>
            <p:nvPr/>
          </p:nvSpPr>
          <p:spPr>
            <a:xfrm>
              <a:off x="5579047" y="4496753"/>
              <a:ext cx="2241974" cy="40254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latin typeface="Calibri" panose="020F0502020204030204" pitchFamily="34" charset="0"/>
                </a:rPr>
                <a:t>CLIENT Class</a:t>
              </a:r>
              <a:endParaRPr lang="zh-CN" altLang="en-US" b="1" dirty="0">
                <a:solidFill>
                  <a:schemeClr val="bg1"/>
                </a:solidFill>
                <a:latin typeface="Calibri" panose="020F0502020204030204" pitchFamily="34" charset="0"/>
              </a:endParaRPr>
            </a:p>
          </p:txBody>
        </p:sp>
      </p:grpSp>
      <p:sp>
        <p:nvSpPr>
          <p:cNvPr id="88" name="矩形 87">
            <a:extLst>
              <a:ext uri="{FF2B5EF4-FFF2-40B4-BE49-F238E27FC236}">
                <a16:creationId xmlns="" xmlns:a16="http://schemas.microsoft.com/office/drawing/2014/main" id="{D9FC6E06-8AAE-4862-BDAD-205C6BF9DD07}"/>
              </a:ext>
            </a:extLst>
          </p:cNvPr>
          <p:cNvSpPr/>
          <p:nvPr/>
        </p:nvSpPr>
        <p:spPr>
          <a:xfrm>
            <a:off x="8320616" y="2601578"/>
            <a:ext cx="3773733" cy="42564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scene3d>
              <a:camera prst="orthographicFront"/>
              <a:lightRig rig="threePt" dir="t"/>
            </a:scene3d>
            <a:sp3d contourW="12700"/>
          </a:bodyPr>
          <a:lstStyle/>
          <a:p>
            <a:pPr marL="119063" lvl="1">
              <a:lnSpc>
                <a:spcPct val="150000"/>
              </a:lnSpc>
            </a:pPr>
            <a:r>
              <a:rPr lang="en-US" sz="1300" b="1" dirty="0" smtClean="0"/>
              <a:t>Connect</a:t>
            </a:r>
            <a:r>
              <a:rPr lang="en-US" sz="1300" dirty="0" smtClean="0"/>
              <a:t>(): kết nối đến Server (khởi tạo địa chỉ IPEndPoint và Socket client) và tạo luồng Listen “nghe” dữ liệu từ Server.</a:t>
            </a:r>
          </a:p>
          <a:p>
            <a:pPr marL="119063" lvl="1">
              <a:lnSpc>
                <a:spcPct val="150000"/>
              </a:lnSpc>
            </a:pPr>
            <a:r>
              <a:rPr lang="en-US" sz="1300" b="1" dirty="0" smtClean="0"/>
              <a:t>Send</a:t>
            </a:r>
            <a:r>
              <a:rPr lang="en-US" sz="1300" dirty="0" smtClean="0"/>
              <a:t>(): gửi dữ liệu cho Server.</a:t>
            </a:r>
            <a:endParaRPr lang="en-US" sz="1300" b="1" dirty="0" smtClean="0"/>
          </a:p>
          <a:p>
            <a:pPr marL="119063" lvl="1">
              <a:lnSpc>
                <a:spcPct val="150000"/>
              </a:lnSpc>
            </a:pPr>
            <a:r>
              <a:rPr lang="en-US" sz="1300" b="1" dirty="0" smtClean="0"/>
              <a:t>Receive</a:t>
            </a:r>
            <a:r>
              <a:rPr lang="en-US" sz="1300" dirty="0" smtClean="0"/>
              <a:t>():  nhận dữ liệu từ Server bằng việc lưu trữ chúng dưới dạng mảng byte, rồi chuyển sang dạng string để in ra màn hình.</a:t>
            </a:r>
          </a:p>
          <a:p>
            <a:pPr marL="119063" lvl="1">
              <a:lnSpc>
                <a:spcPct val="150000"/>
              </a:lnSpc>
            </a:pPr>
            <a:r>
              <a:rPr lang="en-US" sz="1300" b="1" dirty="0" smtClean="0"/>
              <a:t>AddMessage</a:t>
            </a:r>
            <a:r>
              <a:rPr lang="en-US" sz="1300" dirty="0" smtClean="0"/>
              <a:t>(): thêm message vào khung chat trắng.</a:t>
            </a:r>
          </a:p>
          <a:p>
            <a:pPr marL="119063" lvl="1">
              <a:lnSpc>
                <a:spcPct val="150000"/>
              </a:lnSpc>
            </a:pPr>
            <a:r>
              <a:rPr lang="en-US" sz="1300" b="1" dirty="0" smtClean="0"/>
              <a:t>Close</a:t>
            </a:r>
            <a:r>
              <a:rPr lang="en-US" sz="1300" dirty="0" smtClean="0"/>
              <a:t>(): đóng kết nối từ Client đến Server.</a:t>
            </a:r>
          </a:p>
          <a:p>
            <a:pPr marL="119063" lvl="1">
              <a:lnSpc>
                <a:spcPct val="150000"/>
              </a:lnSpc>
            </a:pPr>
            <a:r>
              <a:rPr lang="en-US" sz="1300" b="1" dirty="0" smtClean="0"/>
              <a:t>Serialize</a:t>
            </a:r>
            <a:r>
              <a:rPr lang="en-US" sz="1300" dirty="0" smtClean="0"/>
              <a:t>(): tương tự hàm phân mảnh của SERVER.</a:t>
            </a:r>
          </a:p>
          <a:p>
            <a:pPr marL="119063" lvl="1">
              <a:lnSpc>
                <a:spcPct val="150000"/>
              </a:lnSpc>
            </a:pPr>
            <a:r>
              <a:rPr lang="en-US" sz="1300" b="1" dirty="0" smtClean="0"/>
              <a:t>Deserialize</a:t>
            </a:r>
            <a:r>
              <a:rPr lang="en-US" sz="1300" dirty="0" smtClean="0"/>
              <a:t>(): tương tự hàm gom mảnh của SERVER.</a:t>
            </a:r>
            <a:endParaRPr lang="en-US" sz="1300" b="1" dirty="0" smtClean="0"/>
          </a:p>
        </p:txBody>
      </p:sp>
      <p:sp>
        <p:nvSpPr>
          <p:cNvPr id="89" name="矩形 88">
            <a:extLst>
              <a:ext uri="{FF2B5EF4-FFF2-40B4-BE49-F238E27FC236}">
                <a16:creationId xmlns="" xmlns:a16="http://schemas.microsoft.com/office/drawing/2014/main" id="{5306171B-CBCC-419D-90BD-0C296016F6C4}"/>
              </a:ext>
            </a:extLst>
          </p:cNvPr>
          <p:cNvSpPr/>
          <p:nvPr/>
        </p:nvSpPr>
        <p:spPr>
          <a:xfrm>
            <a:off x="159799" y="1271232"/>
            <a:ext cx="3205084"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scene3d>
              <a:camera prst="orthographicFront"/>
              <a:lightRig rig="threePt" dir="t"/>
            </a:scene3d>
            <a:sp3d contourW="12700"/>
          </a:bodyPr>
          <a:lstStyle/>
          <a:p>
            <a:pPr algn="r"/>
            <a:r>
              <a:rPr lang="en-US" altLang="zh-CN" dirty="0" smtClean="0">
                <a:solidFill>
                  <a:schemeClr val="tx1">
                    <a:lumMod val="65000"/>
                    <a:lumOff val="35000"/>
                  </a:schemeClr>
                </a:solidFill>
                <a:latin typeface="Calibri" panose="020F0502020204030204" pitchFamily="34" charset="0"/>
              </a:rPr>
              <a:t>Ngôn ngữ C#</a:t>
            </a:r>
          </a:p>
          <a:p>
            <a:pPr algn="r"/>
            <a:r>
              <a:rPr lang="en-US" altLang="zh-CN" dirty="0" smtClean="0">
                <a:solidFill>
                  <a:schemeClr val="tx1">
                    <a:lumMod val="65000"/>
                    <a:lumOff val="35000"/>
                  </a:schemeClr>
                </a:solidFill>
                <a:latin typeface="Calibri" panose="020F0502020204030204" pitchFamily="34" charset="0"/>
              </a:rPr>
              <a:t>Kết hợp giao diện WinForm</a:t>
            </a:r>
            <a:endParaRPr lang="zh-CN" altLang="en-US" dirty="0">
              <a:solidFill>
                <a:schemeClr val="tx1">
                  <a:lumMod val="65000"/>
                  <a:lumOff val="35000"/>
                </a:schemeClr>
              </a:solidFill>
              <a:latin typeface="Calibri" panose="020F0502020204030204" pitchFamily="34" charset="0"/>
            </a:endParaRPr>
          </a:p>
        </p:txBody>
      </p:sp>
      <p:sp>
        <p:nvSpPr>
          <p:cNvPr id="90" name="矩形 89">
            <a:extLst>
              <a:ext uri="{FF2B5EF4-FFF2-40B4-BE49-F238E27FC236}">
                <a16:creationId xmlns="" xmlns:a16="http://schemas.microsoft.com/office/drawing/2014/main" id="{D9CB9182-2957-450B-9243-6487CC69FB37}"/>
              </a:ext>
            </a:extLst>
          </p:cNvPr>
          <p:cNvSpPr/>
          <p:nvPr/>
        </p:nvSpPr>
        <p:spPr>
          <a:xfrm>
            <a:off x="150921" y="2297971"/>
            <a:ext cx="3746372" cy="4339650"/>
          </a:xfrm>
          <a:prstGeom prst="rect">
            <a:avLst/>
          </a:prstGeom>
        </p:spPr>
        <p:style>
          <a:lnRef idx="2">
            <a:schemeClr val="accent5"/>
          </a:lnRef>
          <a:fillRef idx="1">
            <a:schemeClr val="lt1"/>
          </a:fillRef>
          <a:effectRef idx="0">
            <a:schemeClr val="accent5"/>
          </a:effectRef>
          <a:fontRef idx="minor">
            <a:schemeClr val="dk1"/>
          </a:fontRef>
        </p:style>
        <p:txBody>
          <a:bodyPr wrap="square">
            <a:spAutoFit/>
            <a:scene3d>
              <a:camera prst="orthographicFront"/>
              <a:lightRig rig="threePt" dir="t"/>
            </a:scene3d>
            <a:sp3d contourW="12700"/>
          </a:bodyPr>
          <a:lstStyle/>
          <a:p>
            <a:pPr marL="3175" lvl="1"/>
            <a:r>
              <a:rPr lang="en-US" sz="1200" b="1" dirty="0" smtClean="0"/>
              <a:t>Connect</a:t>
            </a:r>
            <a:r>
              <a:rPr lang="en-US" sz="1200" dirty="0" smtClean="0"/>
              <a:t>(): khởi tạo Server (gồm địa chỉ IPEndPoint và Socket server) và tạo luồng Listen “nghe” dữ liệu từ Client.</a:t>
            </a:r>
          </a:p>
          <a:p>
            <a:pPr marL="3175" lvl="1"/>
            <a:r>
              <a:rPr lang="en-US" sz="1200" b="1" dirty="0" smtClean="0"/>
              <a:t>Sort</a:t>
            </a:r>
            <a:r>
              <a:rPr lang="en-US" sz="1200" dirty="0" smtClean="0"/>
              <a:t>(): thuật toán sắp xếp chọn.</a:t>
            </a:r>
          </a:p>
          <a:p>
            <a:pPr marL="3175" lvl="1"/>
            <a:r>
              <a:rPr lang="en-US" sz="1200" b="1" dirty="0" smtClean="0"/>
              <a:t>Process</a:t>
            </a:r>
            <a:r>
              <a:rPr lang="en-US" sz="1200" dirty="0" smtClean="0"/>
              <a:t>(): hàm xử lý chuỗi (bỏ ký tự trắng ở đầu, cuối, thừa trong chuỗi, tách phần tử số và kiểm tra kiểu), sau đó sắp xếp rồi đưa ra đầu ra là chuỗi dạng string. </a:t>
            </a:r>
          </a:p>
          <a:p>
            <a:pPr marL="3175" lvl="1"/>
            <a:r>
              <a:rPr lang="en-US" sz="1200" b="1" dirty="0" smtClean="0"/>
              <a:t>Receive</a:t>
            </a:r>
            <a:r>
              <a:rPr lang="en-US" sz="1200" dirty="0" smtClean="0"/>
              <a:t>():  nhận dữ liệu từ Client bằng việc lưu trữ chúng dưới dạng mảng byte, rồi chuyển sang dạng string để xử lý. </a:t>
            </a:r>
          </a:p>
          <a:p>
            <a:pPr marL="3175" lvl="2"/>
            <a:r>
              <a:rPr lang="en-US" sz="1200" dirty="0" smtClean="0"/>
              <a:t>Đúng định dạng: sắp xếp rồi gửi lại chuỗi cho Client và hiện thị chuỗi gốc lên màn hình. </a:t>
            </a:r>
          </a:p>
          <a:p>
            <a:pPr marL="3175" lvl="2"/>
            <a:r>
              <a:rPr lang="en-US" sz="1200" dirty="0" smtClean="0"/>
              <a:t>Sai định dạng: gửi thông báo lỗi cho Client và hiển thị thông báo lên màn hình.</a:t>
            </a:r>
          </a:p>
          <a:p>
            <a:pPr marL="3175" lvl="1"/>
            <a:r>
              <a:rPr lang="en-US" sz="1200" b="1" dirty="0" smtClean="0"/>
              <a:t>Close</a:t>
            </a:r>
            <a:r>
              <a:rPr lang="en-US" sz="1200" dirty="0" smtClean="0"/>
              <a:t>(): đóng kết nối từ Client đến Server.</a:t>
            </a:r>
          </a:p>
          <a:p>
            <a:pPr marL="3175" lvl="1"/>
            <a:r>
              <a:rPr lang="en-US" sz="1200" b="1" dirty="0" smtClean="0"/>
              <a:t>Serialize</a:t>
            </a:r>
            <a:r>
              <a:rPr lang="en-US" sz="1200" dirty="0" smtClean="0"/>
              <a:t>(): hàm phân mảnh dữ liệu từ dạng string sang byte </a:t>
            </a:r>
          </a:p>
          <a:p>
            <a:pPr marL="3175" lvl="2"/>
            <a:r>
              <a:rPr lang="en-US" sz="1200" dirty="0" smtClean="0"/>
              <a:t>Lưu dữ liệu trong stream, sau khi phân mảnh chuỗi sang kiểu byte thì ghi lại vào stream rồi chuyển các byte thành dãy để gửi</a:t>
            </a:r>
          </a:p>
          <a:p>
            <a:pPr marL="3175" lvl="1"/>
            <a:r>
              <a:rPr lang="en-US" sz="1200" b="1" dirty="0" smtClean="0"/>
              <a:t>Deserialize</a:t>
            </a:r>
            <a:r>
              <a:rPr lang="en-US" sz="1200" dirty="0" smtClean="0"/>
              <a:t>(): hàm gom mảnh dữ liệu từ byte thành string</a:t>
            </a:r>
            <a:endParaRPr lang="zh-CN" altLang="en-US" sz="1200" dirty="0">
              <a:solidFill>
                <a:schemeClr val="tx1">
                  <a:lumMod val="65000"/>
                  <a:lumOff val="35000"/>
                </a:schemeClr>
              </a:solidFill>
              <a:latin typeface="Calibri" panose="020F0502020204030204" pitchFamily="34" charset="0"/>
            </a:endParaRPr>
          </a:p>
        </p:txBody>
      </p:sp>
      <p:sp>
        <p:nvSpPr>
          <p:cNvPr id="70" name="文本框 69"/>
          <p:cNvSpPr txBox="1"/>
          <p:nvPr/>
        </p:nvSpPr>
        <p:spPr>
          <a:xfrm>
            <a:off x="1740503" y="450599"/>
            <a:ext cx="3719160" cy="523220"/>
          </a:xfrm>
          <a:prstGeom prst="rect">
            <a:avLst/>
          </a:prstGeom>
          <a:noFill/>
        </p:spPr>
        <p:txBody>
          <a:bodyPr wrap="none" rtlCol="0">
            <a:spAutoFit/>
            <a:scene3d>
              <a:camera prst="orthographicFront"/>
              <a:lightRig rig="threePt" dir="t"/>
            </a:scene3d>
            <a:sp3d contourW="12700"/>
          </a:bodyPr>
          <a:lstStyle/>
          <a:p>
            <a:r>
              <a:rPr lang="en-US" altLang="zh-CN" sz="2800" b="1" dirty="0" smtClean="0">
                <a:solidFill>
                  <a:schemeClr val="accent2"/>
                </a:solidFill>
                <a:latin typeface="Calibri" panose="020F0502020204030204" pitchFamily="34" charset="0"/>
              </a:rPr>
              <a:t>Phát triển chương trình</a:t>
            </a:r>
            <a:endParaRPr lang="en-US" altLang="zh-CN" sz="2800" b="1" dirty="0">
              <a:solidFill>
                <a:schemeClr val="accent2"/>
              </a:solidFill>
              <a:latin typeface="Calibri" panose="020F0502020204030204" pitchFamily="34" charset="0"/>
            </a:endParaRPr>
          </a:p>
        </p:txBody>
      </p:sp>
    </p:spTree>
    <p:extLst>
      <p:ext uri="{BB962C8B-B14F-4D97-AF65-F5344CB8AC3E}">
        <p14:creationId xmlns="" xmlns:p14="http://schemas.microsoft.com/office/powerpoint/2010/main" val="2228595039"/>
      </p:ext>
    </p:extLst>
  </p:cSld>
  <p:clrMapOvr>
    <a:masterClrMapping/>
  </p:clrMapOvr>
  <mc:AlternateContent xmlns:mc="http://schemas.openxmlformats.org/markup-compatibility/2006">
    <mc:Choice xmlns=""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1000" fill="hold"/>
                                        <p:tgtEl>
                                          <p:spTgt spid="91"/>
                                        </p:tgtEl>
                                        <p:attrNameLst>
                                          <p:attrName>ppt_w</p:attrName>
                                        </p:attrNameLst>
                                      </p:cBhvr>
                                      <p:tavLst>
                                        <p:tav tm="0">
                                          <p:val>
                                            <p:fltVal val="0"/>
                                          </p:val>
                                        </p:tav>
                                        <p:tav tm="100000">
                                          <p:val>
                                            <p:strVal val="#ppt_w"/>
                                          </p:val>
                                        </p:tav>
                                      </p:tavLst>
                                    </p:anim>
                                    <p:anim calcmode="lin" valueType="num">
                                      <p:cBhvr>
                                        <p:cTn id="8" dur="1000" fill="hold"/>
                                        <p:tgtEl>
                                          <p:spTgt spid="91"/>
                                        </p:tgtEl>
                                        <p:attrNameLst>
                                          <p:attrName>ppt_h</p:attrName>
                                        </p:attrNameLst>
                                      </p:cBhvr>
                                      <p:tavLst>
                                        <p:tav tm="0">
                                          <p:val>
                                            <p:fltVal val="0"/>
                                          </p:val>
                                        </p:tav>
                                        <p:tav tm="100000">
                                          <p:val>
                                            <p:strVal val="#ppt_h"/>
                                          </p:val>
                                        </p:tav>
                                      </p:tavLst>
                                    </p:anim>
                                    <p:anim calcmode="lin" valueType="num">
                                      <p:cBhvr>
                                        <p:cTn id="9" dur="1000" fill="hold"/>
                                        <p:tgtEl>
                                          <p:spTgt spid="91"/>
                                        </p:tgtEl>
                                        <p:attrNameLst>
                                          <p:attrName>style.rotation</p:attrName>
                                        </p:attrNameLst>
                                      </p:cBhvr>
                                      <p:tavLst>
                                        <p:tav tm="0">
                                          <p:val>
                                            <p:fltVal val="90"/>
                                          </p:val>
                                        </p:tav>
                                        <p:tav tm="100000">
                                          <p:val>
                                            <p:fltVal val="0"/>
                                          </p:val>
                                        </p:tav>
                                      </p:tavLst>
                                    </p:anim>
                                    <p:animEffect transition="in" filter="fade">
                                      <p:cBhvr>
                                        <p:cTn id="10" dur="1000"/>
                                        <p:tgtEl>
                                          <p:spTgt spid="91"/>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89"/>
                                        </p:tgtEl>
                                        <p:attrNameLst>
                                          <p:attrName>style.visibility</p:attrName>
                                        </p:attrNameLst>
                                      </p:cBhvr>
                                      <p:to>
                                        <p:strVal val="visible"/>
                                      </p:to>
                                    </p:set>
                                    <p:anim calcmode="lin" valueType="num">
                                      <p:cBhvr additive="base">
                                        <p:cTn id="14" dur="500" fill="hold"/>
                                        <p:tgtEl>
                                          <p:spTgt spid="89"/>
                                        </p:tgtEl>
                                        <p:attrNameLst>
                                          <p:attrName>ppt_x</p:attrName>
                                        </p:attrNameLst>
                                      </p:cBhvr>
                                      <p:tavLst>
                                        <p:tav tm="0">
                                          <p:val>
                                            <p:strVal val="#ppt_x"/>
                                          </p:val>
                                        </p:tav>
                                        <p:tav tm="100000">
                                          <p:val>
                                            <p:strVal val="#ppt_x"/>
                                          </p:val>
                                        </p:tav>
                                      </p:tavLst>
                                    </p:anim>
                                    <p:anim calcmode="lin" valueType="num">
                                      <p:cBhvr additive="base">
                                        <p:cTn id="15" dur="500" fill="hold"/>
                                        <p:tgtEl>
                                          <p:spTgt spid="8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additive="base">
                                        <p:cTn id="18" dur="500" fill="hold"/>
                                        <p:tgtEl>
                                          <p:spTgt spid="90"/>
                                        </p:tgtEl>
                                        <p:attrNameLst>
                                          <p:attrName>ppt_x</p:attrName>
                                        </p:attrNameLst>
                                      </p:cBhvr>
                                      <p:tavLst>
                                        <p:tav tm="0">
                                          <p:val>
                                            <p:strVal val="#ppt_x"/>
                                          </p:val>
                                        </p:tav>
                                        <p:tav tm="100000">
                                          <p:val>
                                            <p:strVal val="#ppt_x"/>
                                          </p:val>
                                        </p:tav>
                                      </p:tavLst>
                                    </p:anim>
                                    <p:anim calcmode="lin" valueType="num">
                                      <p:cBhvr additive="base">
                                        <p:cTn id="19" dur="500" fill="hold"/>
                                        <p:tgtEl>
                                          <p:spTgt spid="9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ppt_x"/>
                                          </p:val>
                                        </p:tav>
                                        <p:tav tm="100000">
                                          <p:val>
                                            <p:strVal val="#ppt_x"/>
                                          </p:val>
                                        </p:tav>
                                      </p:tavLst>
                                    </p:anim>
                                    <p:anim calcmode="lin" valueType="num">
                                      <p:cBhvr additive="base">
                                        <p:cTn id="23" dur="500" fill="hold"/>
                                        <p:tgtEl>
                                          <p:spTgt spid="8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additive="base">
                                        <p:cTn id="26" dur="500" fill="hold"/>
                                        <p:tgtEl>
                                          <p:spTgt spid="88"/>
                                        </p:tgtEl>
                                        <p:attrNameLst>
                                          <p:attrName>ppt_x</p:attrName>
                                        </p:attrNameLst>
                                      </p:cBhvr>
                                      <p:tavLst>
                                        <p:tav tm="0">
                                          <p:val>
                                            <p:strVal val="#ppt_x"/>
                                          </p:val>
                                        </p:tav>
                                        <p:tav tm="100000">
                                          <p:val>
                                            <p:strVal val="#ppt_x"/>
                                          </p:val>
                                        </p:tav>
                                      </p:tavLst>
                                    </p:anim>
                                    <p:anim calcmode="lin" valueType="num">
                                      <p:cBhvr additive="base">
                                        <p:cTn id="27"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8" grpId="0" animBg="1"/>
      <p:bldP spid="89" grpId="0" animBg="1"/>
      <p:bldP spid="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MH_SubTitle_2"/>
          <p:cNvSpPr>
            <a:spLocks/>
          </p:cNvSpPr>
          <p:nvPr>
            <p:custDataLst>
              <p:tags r:id="rId2"/>
            </p:custDataLst>
          </p:nvPr>
        </p:nvSpPr>
        <p:spPr bwMode="auto">
          <a:xfrm>
            <a:off x="7056972" y="259822"/>
            <a:ext cx="4670606" cy="537109"/>
          </a:xfrm>
          <a:custGeom>
            <a:avLst/>
            <a:gdLst>
              <a:gd name="T0" fmla="*/ 27367 w 3275513"/>
              <a:gd name="T1" fmla="*/ 0 h 431880"/>
              <a:gd name="T2" fmla="*/ 3058172 w 3275513"/>
              <a:gd name="T3" fmla="*/ 0 h 431880"/>
              <a:gd name="T4" fmla="*/ 3274013 w 3275513"/>
              <a:gd name="T5" fmla="*/ 215820 h 431880"/>
              <a:gd name="T6" fmla="*/ 3058172 w 3275513"/>
              <a:gd name="T7" fmla="*/ 431640 h 431880"/>
              <a:gd name="T8" fmla="*/ 873032 w 3275513"/>
              <a:gd name="T9" fmla="*/ 431640 h 431880"/>
              <a:gd name="T10" fmla="*/ 803886 w 3275513"/>
              <a:gd name="T11" fmla="*/ 355570 h 431880"/>
              <a:gd name="T12" fmla="*/ 69518 w 3275513"/>
              <a:gd name="T13" fmla="*/ 6269 h 431880"/>
              <a:gd name="T14" fmla="*/ 0 w 3275513"/>
              <a:gd name="T15" fmla="*/ 2757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accent1"/>
          </a:solidFill>
          <a:ln>
            <a:noFill/>
          </a:ln>
          <a:extLst/>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lnSpc>
                <a:spcPct val="120000"/>
              </a:lnSpc>
              <a:spcBef>
                <a:spcPct val="0"/>
              </a:spcBef>
              <a:buFontTx/>
              <a:buNone/>
              <a:defRPr/>
            </a:pPr>
            <a:endParaRPr lang="zh-CN" altLang="en-US" sz="2000" dirty="0">
              <a:solidFill>
                <a:srgbClr val="FFFFFF"/>
              </a:solidFill>
              <a:latin typeface="Calibri" panose="020F0502020204030204" pitchFamily="34" charset="0"/>
              <a:ea typeface="+mn-ea"/>
            </a:endParaRPr>
          </a:p>
        </p:txBody>
      </p:sp>
      <p:sp>
        <p:nvSpPr>
          <p:cNvPr id="3075" name="MH_SubTitle_1"/>
          <p:cNvSpPr>
            <a:spLocks/>
          </p:cNvSpPr>
          <p:nvPr>
            <p:custDataLst>
              <p:tags r:id="rId3"/>
            </p:custDataLst>
          </p:nvPr>
        </p:nvSpPr>
        <p:spPr bwMode="auto">
          <a:xfrm>
            <a:off x="235391" y="6030358"/>
            <a:ext cx="5468292" cy="537109"/>
          </a:xfrm>
          <a:custGeom>
            <a:avLst/>
            <a:gdLst>
              <a:gd name="T0" fmla="*/ 216036 w 3279285"/>
              <a:gd name="T1" fmla="*/ 0 h 431880"/>
              <a:gd name="T2" fmla="*/ 2354086 w 3279285"/>
              <a:gd name="T3" fmla="*/ 0 h 431880"/>
              <a:gd name="T4" fmla="*/ 2423293 w 3279285"/>
              <a:gd name="T5" fmla="*/ 76072 h 431880"/>
              <a:gd name="T6" fmla="*/ 3158326 w 3279285"/>
              <a:gd name="T7" fmla="*/ 425372 h 431880"/>
              <a:gd name="T8" fmla="*/ 3280755 w 3279285"/>
              <a:gd name="T9" fmla="*/ 431549 h 431880"/>
              <a:gd name="T10" fmla="*/ 3279845 w 3279285"/>
              <a:gd name="T11" fmla="*/ 431640 h 431880"/>
              <a:gd name="T12" fmla="*/ 216036 w 3279285"/>
              <a:gd name="T13" fmla="*/ 431640 h 431880"/>
              <a:gd name="T14" fmla="*/ 0 w 3279285"/>
              <a:gd name="T15" fmla="*/ 215820 h 431880"/>
              <a:gd name="T16" fmla="*/ 216036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accent3"/>
          </a:solidFill>
          <a:ln>
            <a:noFill/>
          </a:ln>
          <a:extLst/>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20000"/>
              </a:lnSpc>
              <a:spcBef>
                <a:spcPct val="0"/>
              </a:spcBef>
              <a:buFontTx/>
              <a:buNone/>
              <a:defRPr/>
            </a:pPr>
            <a:endParaRPr lang="zh-CN" altLang="en-US" sz="2000" dirty="0">
              <a:solidFill>
                <a:srgbClr val="FFFFFF"/>
              </a:solidFill>
              <a:latin typeface="Calibri" panose="020F0502020204030204" pitchFamily="34" charset="0"/>
              <a:ea typeface="+mn-ea"/>
            </a:endParaRPr>
          </a:p>
        </p:txBody>
      </p:sp>
      <p:sp>
        <p:nvSpPr>
          <p:cNvPr id="29" name="矩形 28"/>
          <p:cNvSpPr/>
          <p:nvPr/>
        </p:nvSpPr>
        <p:spPr>
          <a:xfrm>
            <a:off x="9387663" y="291407"/>
            <a:ext cx="1268266" cy="4247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smtClean="0">
                <a:solidFill>
                  <a:schemeClr val="bg1"/>
                </a:solidFill>
                <a:latin typeface="Calibri" panose="020F0502020204030204" pitchFamily="34" charset="0"/>
              </a:rPr>
              <a:t>CLIENT</a:t>
            </a:r>
            <a:endParaRPr lang="zh-CN" altLang="en-US" b="1" dirty="0">
              <a:solidFill>
                <a:schemeClr val="bg1"/>
              </a:solidFill>
              <a:latin typeface="Calibri" panose="020F0502020204030204" pitchFamily="34" charset="0"/>
            </a:endParaRPr>
          </a:p>
        </p:txBody>
      </p:sp>
      <p:sp>
        <p:nvSpPr>
          <p:cNvPr id="30" name="矩形 29"/>
          <p:cNvSpPr/>
          <p:nvPr/>
        </p:nvSpPr>
        <p:spPr>
          <a:xfrm>
            <a:off x="-210092" y="6117259"/>
            <a:ext cx="3660855" cy="4247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b="1" dirty="0" smtClean="0">
                <a:solidFill>
                  <a:schemeClr val="bg1"/>
                </a:solidFill>
                <a:latin typeface="Calibri" panose="020F0502020204030204" pitchFamily="34" charset="0"/>
              </a:rPr>
              <a:t>SERVER </a:t>
            </a:r>
            <a:endParaRPr lang="zh-CN" altLang="en-US" b="1" dirty="0">
              <a:solidFill>
                <a:schemeClr val="bg1"/>
              </a:solidFill>
              <a:latin typeface="Calibri" panose="020F0502020204030204" pitchFamily="34" charset="0"/>
            </a:endParaRPr>
          </a:p>
        </p:txBody>
      </p:sp>
      <p:sp>
        <p:nvSpPr>
          <p:cNvPr id="15" name="TextBox 14"/>
          <p:cNvSpPr txBox="1"/>
          <p:nvPr/>
        </p:nvSpPr>
        <p:spPr>
          <a:xfrm>
            <a:off x="4983977" y="2190938"/>
            <a:ext cx="1633491" cy="181588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b="1" dirty="0" smtClean="0"/>
              <a:t>GIAO </a:t>
            </a:r>
          </a:p>
          <a:p>
            <a:pPr algn="ctr"/>
            <a:r>
              <a:rPr lang="en-US" sz="2800" b="1" dirty="0" smtClean="0"/>
              <a:t>DIỆN </a:t>
            </a:r>
          </a:p>
          <a:p>
            <a:pPr algn="ctr"/>
            <a:r>
              <a:rPr lang="en-US" sz="2800" b="1" dirty="0" smtClean="0"/>
              <a:t>NGƯỜI DÙNG</a:t>
            </a:r>
            <a:endParaRPr lang="en-US" sz="2800" b="1" dirty="0"/>
          </a:p>
        </p:txBody>
      </p:sp>
      <p:pic>
        <p:nvPicPr>
          <p:cNvPr id="34" name="Content Placeholder 5" descr="Client.png"/>
          <p:cNvPicPr>
            <a:picLocks noChangeAspect="1"/>
          </p:cNvPicPr>
          <p:nvPr/>
        </p:nvPicPr>
        <p:blipFill>
          <a:blip r:embed="rId6" cstate="print"/>
          <a:stretch>
            <a:fillRect/>
          </a:stretch>
        </p:blipFill>
        <p:spPr>
          <a:xfrm>
            <a:off x="7351413" y="2290526"/>
            <a:ext cx="4252110" cy="2344847"/>
          </a:xfrm>
          <a:prstGeom prst="rect">
            <a:avLst/>
          </a:prstGeom>
          <a:ln>
            <a:solidFill>
              <a:schemeClr val="tx1"/>
            </a:solidFill>
          </a:ln>
        </p:spPr>
      </p:pic>
      <p:pic>
        <p:nvPicPr>
          <p:cNvPr id="36" name="Picture 35" descr="2019-11-17_18-45-05.png"/>
          <p:cNvPicPr>
            <a:picLocks noChangeAspect="1"/>
          </p:cNvPicPr>
          <p:nvPr/>
        </p:nvPicPr>
        <p:blipFill>
          <a:blip r:embed="rId7" cstate="print"/>
          <a:stretch>
            <a:fillRect/>
          </a:stretch>
        </p:blipFill>
        <p:spPr>
          <a:xfrm>
            <a:off x="7793525" y="4825497"/>
            <a:ext cx="1569720" cy="1691640"/>
          </a:xfrm>
          <a:prstGeom prst="rect">
            <a:avLst/>
          </a:prstGeom>
        </p:spPr>
      </p:pic>
      <p:grpSp>
        <p:nvGrpSpPr>
          <p:cNvPr id="37" name="Group 36"/>
          <p:cNvGrpSpPr/>
          <p:nvPr/>
        </p:nvGrpSpPr>
        <p:grpSpPr>
          <a:xfrm>
            <a:off x="6811979" y="1025305"/>
            <a:ext cx="1828800" cy="1980443"/>
            <a:chOff x="6705600" y="914400"/>
            <a:chExt cx="1828800" cy="2829205"/>
          </a:xfrm>
        </p:grpSpPr>
        <p:cxnSp>
          <p:nvCxnSpPr>
            <p:cNvPr id="38" name="Straight Arrow Connector 37"/>
            <p:cNvCxnSpPr>
              <a:stCxn id="39" idx="2"/>
            </p:cNvCxnSpPr>
            <p:nvPr/>
          </p:nvCxnSpPr>
          <p:spPr>
            <a:xfrm rot="16200000" flipH="1">
              <a:off x="6769291" y="2688438"/>
              <a:ext cx="1905876" cy="2044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05600" y="914400"/>
              <a:ext cx="1828800" cy="923330"/>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B1: </a:t>
              </a:r>
              <a:r>
                <a:rPr lang="en-US" dirty="0" err="1" smtClean="0">
                  <a:latin typeface="Times New Roman" pitchFamily="18" charset="0"/>
                  <a:cs typeface="Times New Roman" pitchFamily="18" charset="0"/>
                </a:rPr>
                <a:t>Nhập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chuỗi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ô</a:t>
              </a:r>
              <a:endParaRPr lang="en-US" dirty="0">
                <a:latin typeface="Times New Roman" pitchFamily="18" charset="0"/>
                <a:cs typeface="Times New Roman" pitchFamily="18" charset="0"/>
              </a:endParaRPr>
            </a:p>
          </p:txBody>
        </p:sp>
      </p:grpSp>
      <p:cxnSp>
        <p:nvCxnSpPr>
          <p:cNvPr id="40" name="Straight Arrow Connector 39"/>
          <p:cNvCxnSpPr>
            <a:stCxn id="41" idx="2"/>
          </p:cNvCxnSpPr>
          <p:nvPr/>
        </p:nvCxnSpPr>
        <p:spPr>
          <a:xfrm rot="5400000">
            <a:off x="9484198" y="2025651"/>
            <a:ext cx="1409446" cy="11482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848662" y="971739"/>
            <a:ext cx="1828800" cy="923330"/>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B2: </a:t>
            </a:r>
            <a:r>
              <a:rPr lang="en-US" dirty="0" err="1" smtClean="0">
                <a:latin typeface="Times New Roman" pitchFamily="18" charset="0"/>
                <a:cs typeface="Times New Roman" pitchFamily="18" charset="0"/>
              </a:rPr>
              <a:t>Ấn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nút</a:t>
            </a:r>
            <a:r>
              <a:rPr lang="en-US" dirty="0" smtClean="0">
                <a:latin typeface="Times New Roman" pitchFamily="18" charset="0"/>
                <a:cs typeface="Times New Roman" pitchFamily="18" charset="0"/>
              </a:rPr>
              <a:t> “Result” –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gửi</a:t>
            </a:r>
            <a:endParaRPr lang="en-US" dirty="0">
              <a:latin typeface="Times New Roman" pitchFamily="18" charset="0"/>
              <a:cs typeface="Times New Roman" pitchFamily="18" charset="0"/>
            </a:endParaRPr>
          </a:p>
        </p:txBody>
      </p:sp>
      <p:cxnSp>
        <p:nvCxnSpPr>
          <p:cNvPr id="42" name="Straight Arrow Connector 41"/>
          <p:cNvCxnSpPr/>
          <p:nvPr/>
        </p:nvCxnSpPr>
        <p:spPr>
          <a:xfrm rot="10800000">
            <a:off x="8455938" y="3883937"/>
            <a:ext cx="2586273" cy="1343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209291" y="5155949"/>
            <a:ext cx="1828800" cy="1200329"/>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B3: </a:t>
            </a:r>
            <a:r>
              <a:rPr lang="en-US" dirty="0" err="1" smtClean="0">
                <a:latin typeface="Times New Roman" pitchFamily="18" charset="0"/>
                <a:cs typeface="Times New Roman" pitchFamily="18" charset="0"/>
              </a:rPr>
              <a:t>Chuỗi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vừa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chuỗi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sắp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xếp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ô</a:t>
            </a:r>
            <a:endParaRPr lang="en-US" dirty="0">
              <a:latin typeface="Times New Roman" pitchFamily="18" charset="0"/>
              <a:cs typeface="Times New Roman" pitchFamily="18" charset="0"/>
            </a:endParaRPr>
          </a:p>
        </p:txBody>
      </p:sp>
      <p:cxnSp>
        <p:nvCxnSpPr>
          <p:cNvPr id="44" name="Straight Arrow Connector 43"/>
          <p:cNvCxnSpPr>
            <a:stCxn id="45" idx="0"/>
            <a:endCxn id="36" idx="1"/>
          </p:cNvCxnSpPr>
          <p:nvPr/>
        </p:nvCxnSpPr>
        <p:spPr>
          <a:xfrm rot="5400000" flipH="1" flipV="1">
            <a:off x="7079471" y="5348750"/>
            <a:ext cx="391487" cy="1036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842503" y="6062804"/>
            <a:ext cx="1828800" cy="646331"/>
          </a:xfrm>
          <a:prstGeom prst="rect">
            <a:avLst/>
          </a:prstGeom>
          <a:noFill/>
          <a:ln>
            <a:solidFill>
              <a:schemeClr val="tx1"/>
            </a:solidFill>
          </a:ln>
        </p:spPr>
        <p:txBody>
          <a:bodyPr wrap="square" rtlCol="0">
            <a:spAutoFit/>
          </a:bodyPr>
          <a:lstStyle/>
          <a:p>
            <a:r>
              <a:rPr lang="en-US" dirty="0" err="1" smtClean="0">
                <a:latin typeface="Times New Roman" pitchFamily="18" charset="0"/>
                <a:cs typeface="Times New Roman" pitchFamily="18" charset="0"/>
              </a:rPr>
              <a:t>Chỉ</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Server </a:t>
            </a:r>
            <a:r>
              <a:rPr lang="en-US" dirty="0" err="1" smtClean="0">
                <a:latin typeface="Times New Roman" pitchFamily="18" charset="0"/>
                <a:cs typeface="Times New Roman" pitchFamily="18" charset="0"/>
              </a:rPr>
              <a:t>chưa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chạy</a:t>
            </a:r>
            <a:endParaRPr lang="en-US" dirty="0">
              <a:latin typeface="Times New Roman" pitchFamily="18" charset="0"/>
              <a:cs typeface="Times New Roman" pitchFamily="18" charset="0"/>
            </a:endParaRPr>
          </a:p>
        </p:txBody>
      </p:sp>
      <p:cxnSp>
        <p:nvCxnSpPr>
          <p:cNvPr id="57" name="Straight Connector 56"/>
          <p:cNvCxnSpPr>
            <a:endCxn id="15" idx="0"/>
          </p:cNvCxnSpPr>
          <p:nvPr/>
        </p:nvCxnSpPr>
        <p:spPr>
          <a:xfrm rot="16200000" flipH="1">
            <a:off x="4697476" y="1087691"/>
            <a:ext cx="2190938" cy="1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5" idx="2"/>
          </p:cNvCxnSpPr>
          <p:nvPr/>
        </p:nvCxnSpPr>
        <p:spPr>
          <a:xfrm rot="5400000">
            <a:off x="4367354" y="5424631"/>
            <a:ext cx="2851181" cy="15558"/>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Content Placeholder 5" descr="Client.png"/>
          <p:cNvPicPr>
            <a:picLocks noChangeAspect="1"/>
          </p:cNvPicPr>
          <p:nvPr/>
        </p:nvPicPr>
        <p:blipFill>
          <a:blip r:embed="rId8" cstate="print"/>
          <a:stretch>
            <a:fillRect/>
          </a:stretch>
        </p:blipFill>
        <p:spPr>
          <a:xfrm>
            <a:off x="798989" y="2241612"/>
            <a:ext cx="3657601" cy="2312633"/>
          </a:xfrm>
          <a:prstGeom prst="rect">
            <a:avLst/>
          </a:prstGeom>
          <a:ln>
            <a:solidFill>
              <a:schemeClr val="tx1"/>
            </a:solidFill>
          </a:ln>
        </p:spPr>
      </p:pic>
      <p:grpSp>
        <p:nvGrpSpPr>
          <p:cNvPr id="62" name="Group 61"/>
          <p:cNvGrpSpPr/>
          <p:nvPr/>
        </p:nvGrpSpPr>
        <p:grpSpPr>
          <a:xfrm>
            <a:off x="1890946" y="810675"/>
            <a:ext cx="2795061" cy="1968035"/>
            <a:chOff x="4728434" y="1331651"/>
            <a:chExt cx="3711656" cy="1968035"/>
          </a:xfrm>
        </p:grpSpPr>
        <p:cxnSp>
          <p:nvCxnSpPr>
            <p:cNvPr id="63" name="Straight Arrow Connector 62"/>
            <p:cNvCxnSpPr/>
            <p:nvPr/>
          </p:nvCxnSpPr>
          <p:spPr>
            <a:xfrm rot="10800000" flipV="1">
              <a:off x="4728434" y="1968035"/>
              <a:ext cx="1827286" cy="13316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058523" y="1331651"/>
              <a:ext cx="3381567"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Chuỗi số nhận được  từ Client, xuất hiện trong ô.</a:t>
              </a:r>
              <a:endParaRPr lang="en-US" dirty="0">
                <a:latin typeface="Times New Roman" pitchFamily="18" charset="0"/>
                <a:cs typeface="Times New Roman" pitchFamily="18" charset="0"/>
              </a:endParaRPr>
            </a:p>
          </p:txBody>
        </p:sp>
      </p:grpSp>
    </p:spTree>
    <p:custDataLst>
      <p:tags r:id="rId1"/>
    </p:custDataLst>
    <p:extLst>
      <p:ext uri="{BB962C8B-B14F-4D97-AF65-F5344CB8AC3E}">
        <p14:creationId xmlns="" xmlns:p14="http://schemas.microsoft.com/office/powerpoint/2010/main" val="3826301026"/>
      </p:ext>
    </p:extLst>
  </p:cSld>
  <p:clrMapOvr>
    <a:masterClrMapping/>
  </p:clrMapOvr>
  <mc:AlternateContent xmlns:mc="http://schemas.openxmlformats.org/markup-compatibility/2006">
    <mc:Choice xmlns=""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fade">
                                      <p:cBhvr>
                                        <p:cTn id="22" dur="1000"/>
                                        <p:tgtEl>
                                          <p:spTgt spid="3075"/>
                                        </p:tgtEl>
                                      </p:cBhvr>
                                    </p:animEffect>
                                    <p:anim calcmode="lin" valueType="num">
                                      <p:cBhvr>
                                        <p:cTn id="23" dur="1000" fill="hold"/>
                                        <p:tgtEl>
                                          <p:spTgt spid="3075"/>
                                        </p:tgtEl>
                                        <p:attrNameLst>
                                          <p:attrName>ppt_x</p:attrName>
                                        </p:attrNameLst>
                                      </p:cBhvr>
                                      <p:tavLst>
                                        <p:tav tm="0">
                                          <p:val>
                                            <p:strVal val="#ppt_x"/>
                                          </p:val>
                                        </p:tav>
                                        <p:tav tm="100000">
                                          <p:val>
                                            <p:strVal val="#ppt_x"/>
                                          </p:val>
                                        </p:tav>
                                      </p:tavLst>
                                    </p:anim>
                                    <p:anim calcmode="lin" valueType="num">
                                      <p:cBhvr>
                                        <p:cTn id="2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713870" y="0"/>
            <a:ext cx="5061857" cy="884593"/>
            <a:chOff x="6096000" y="2061026"/>
            <a:chExt cx="5061857" cy="884593"/>
          </a:xfrm>
        </p:grpSpPr>
        <p:sp>
          <p:nvSpPr>
            <p:cNvPr id="29" name="文本框 28"/>
            <p:cNvSpPr txBox="1"/>
            <p:nvPr/>
          </p:nvSpPr>
          <p:spPr>
            <a:xfrm>
              <a:off x="6096000" y="2061026"/>
              <a:ext cx="1669047" cy="646331"/>
            </a:xfrm>
            <a:prstGeom prst="rect">
              <a:avLst/>
            </a:prstGeom>
            <a:noFill/>
          </p:spPr>
          <p:txBody>
            <a:bodyPr wrap="none" rtlCol="0">
              <a:spAutoFit/>
              <a:scene3d>
                <a:camera prst="orthographicFront"/>
                <a:lightRig rig="threePt" dir="t"/>
              </a:scene3d>
              <a:sp3d contourW="12700"/>
            </a:bodyPr>
            <a:lstStyle/>
            <a:p>
              <a:r>
                <a:rPr lang="en-US" altLang="zh-CN" sz="3600" b="1" dirty="0" smtClean="0">
                  <a:solidFill>
                    <a:schemeClr val="accent2"/>
                  </a:solidFill>
                  <a:latin typeface="Calibri" panose="020F0502020204030204" pitchFamily="34" charset="0"/>
                </a:rPr>
                <a:t>Phụ Lục</a:t>
              </a:r>
              <a:endParaRPr lang="zh-CN" altLang="en-US" sz="3600" b="1" dirty="0">
                <a:solidFill>
                  <a:schemeClr val="accent2"/>
                </a:solidFill>
                <a:latin typeface="Calibri" panose="020F0502020204030204" pitchFamily="34" charset="0"/>
              </a:endParaRPr>
            </a:p>
          </p:txBody>
        </p:sp>
        <p:sp>
          <p:nvSpPr>
            <p:cNvPr id="30" name="文本框 29"/>
            <p:cNvSpPr txBox="1"/>
            <p:nvPr/>
          </p:nvSpPr>
          <p:spPr>
            <a:xfrm>
              <a:off x="6096000" y="2607065"/>
              <a:ext cx="5061857"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65000"/>
                    </a:schemeClr>
                  </a:solidFill>
                  <a:latin typeface="Calibri" panose="020F0502020204030204" pitchFamily="34" charset="0"/>
                </a:rPr>
                <a:t>Source code : SERVER</a:t>
              </a:r>
              <a:endParaRPr lang="en-US" altLang="zh-CN" sz="1600" dirty="0">
                <a:solidFill>
                  <a:schemeClr val="bg1">
                    <a:lumMod val="65000"/>
                  </a:schemeClr>
                </a:solidFill>
                <a:latin typeface="Calibri" panose="020F0502020204030204" pitchFamily="34" charset="0"/>
              </a:endParaRPr>
            </a:p>
          </p:txBody>
        </p:sp>
      </p:grpSp>
      <p:pic>
        <p:nvPicPr>
          <p:cNvPr id="31" name="Content Placeholder 4" descr="ConnectS.png"/>
          <p:cNvPicPr>
            <a:picLocks noChangeAspect="1"/>
          </p:cNvPicPr>
          <p:nvPr/>
        </p:nvPicPr>
        <p:blipFill>
          <a:blip r:embed="rId3" cstate="print"/>
          <a:stretch>
            <a:fillRect/>
          </a:stretch>
        </p:blipFill>
        <p:spPr>
          <a:xfrm>
            <a:off x="223421" y="1196265"/>
            <a:ext cx="5813395" cy="5222290"/>
          </a:xfrm>
          <a:prstGeom prst="rect">
            <a:avLst/>
          </a:prstGeom>
        </p:spPr>
      </p:pic>
      <p:pic>
        <p:nvPicPr>
          <p:cNvPr id="33" name="Picture 32" descr="Sort-ProcessS.png"/>
          <p:cNvPicPr>
            <a:picLocks noChangeAspect="1"/>
          </p:cNvPicPr>
          <p:nvPr/>
        </p:nvPicPr>
        <p:blipFill>
          <a:blip r:embed="rId4" cstate="print"/>
          <a:stretch>
            <a:fillRect/>
          </a:stretch>
        </p:blipFill>
        <p:spPr>
          <a:xfrm>
            <a:off x="6143348" y="1201816"/>
            <a:ext cx="6048652" cy="5270005"/>
          </a:xfrm>
          <a:prstGeom prst="rect">
            <a:avLst/>
          </a:prstGeom>
        </p:spPr>
      </p:pic>
    </p:spTree>
    <p:extLst>
      <p:ext uri="{BB962C8B-B14F-4D97-AF65-F5344CB8AC3E}">
        <p14:creationId xmlns="" xmlns:p14="http://schemas.microsoft.com/office/powerpoint/2010/main" val="3797256269"/>
      </p:ext>
    </p:extLst>
  </p:cSld>
  <p:clrMapOvr>
    <a:masterClrMapping/>
  </p:clrMapOvr>
  <p:transition spd="slow" advTm="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70726164042"/>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YinZJG#"/>
  <p:tag name="MH_LAYOUT" val="TitleSubTitleText"/>
  <p:tag name="MH" val="2017072616365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803</TotalTime>
  <Words>909</Words>
  <Application>Microsoft Office PowerPoint</Application>
  <PresentationFormat>Custom</PresentationFormat>
  <Paragraphs>115</Paragraphs>
  <Slides>12</Slides>
  <Notes>12</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包图主题2</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cp:lastModifiedBy>
  <cp:revision>49</cp:revision>
  <dcterms:created xsi:type="dcterms:W3CDTF">2017-09-22T08:16:39Z</dcterms:created>
  <dcterms:modified xsi:type="dcterms:W3CDTF">2019-11-22T13:51:03Z</dcterms:modified>
</cp:coreProperties>
</file>